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5" roundtripDataSignature="AMtx7mgJhvVDqm28gKhmDhicG4hwhYVq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C423D28-EEBE-4750-A805-5A6B9C7B5EB3}">
  <a:tblStyle styleId="{2C423D28-EEBE-4750-A805-5A6B9C7B5EB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Google Shape;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en-GB"/>
              <a:t>Note to Teacher: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This PowerPoint presentation should be used in Slideshow View to display animated sequences.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to Teacher: You may have to log into your GillExplore account in order to watch this video.</a:t>
            </a:r>
            <a:endParaRPr/>
          </a:p>
        </p:txBody>
      </p:sp>
      <p:sp>
        <p:nvSpPr>
          <p:cNvPr id="671" name="Google Shape;671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/>
              <a:t>Note to Teacher: You may have to log into your GillExplore account in order to watch this video.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944" y="-17364"/>
            <a:ext cx="9230864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01592"/>
            <a:ext cx="9144000" cy="137309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0"/>
          <p:cNvSpPr txBox="1"/>
          <p:nvPr/>
        </p:nvSpPr>
        <p:spPr>
          <a:xfrm>
            <a:off x="863600" y="4909425"/>
            <a:ext cx="8216900" cy="9053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Geographical Skills: </a:t>
            </a:r>
            <a: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Ordnance Survey Maps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0"/>
          <p:cNvSpPr/>
          <p:nvPr/>
        </p:nvSpPr>
        <p:spPr>
          <a:xfrm>
            <a:off x="104147" y="4938536"/>
            <a:ext cx="828000" cy="82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rgbClr val="009CE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pic>
        <p:nvPicPr>
          <p:cNvPr id="19" name="Google Shape;1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283" y="147736"/>
            <a:ext cx="508459" cy="715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741856" y="64518"/>
            <a:ext cx="234315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18482" y="64518"/>
            <a:ext cx="2065509" cy="88318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9"/>
          <p:cNvSpPr txBox="1"/>
          <p:nvPr/>
        </p:nvSpPr>
        <p:spPr>
          <a:xfrm>
            <a:off x="5820255" y="259781"/>
            <a:ext cx="2370143" cy="500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Geographical Skills</a:t>
            </a:r>
            <a:endParaRPr/>
          </a:p>
        </p:txBody>
      </p:sp>
      <p:sp>
        <p:nvSpPr>
          <p:cNvPr id="13" name="Google Shape;13;p39"/>
          <p:cNvSpPr/>
          <p:nvPr/>
        </p:nvSpPr>
        <p:spPr>
          <a:xfrm>
            <a:off x="8294887" y="152285"/>
            <a:ext cx="696683" cy="69668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rgbClr val="19A6C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Relationship Id="rId4" Type="http://schemas.openxmlformats.org/officeDocument/2006/relationships/image" Target="../media/image17.jpg"/><Relationship Id="rId5" Type="http://schemas.openxmlformats.org/officeDocument/2006/relationships/image" Target="../media/image19.jpg"/><Relationship Id="rId6" Type="http://schemas.openxmlformats.org/officeDocument/2006/relationships/image" Target="../media/image24.jpg"/><Relationship Id="rId7" Type="http://schemas.openxmlformats.org/officeDocument/2006/relationships/image" Target="../media/image23.jpg"/><Relationship Id="rId8" Type="http://schemas.openxmlformats.org/officeDocument/2006/relationships/image" Target="../media/image2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gillexplore.ie/gill-explore-resources/cyclone/cyc_v_0701bmp4?Preview=1" TargetMode="External"/><Relationship Id="rId4" Type="http://schemas.openxmlformats.org/officeDocument/2006/relationships/image" Target="../media/image3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gillexplore.ie/gill-explore-resources/cyclone/cyc_v_0702bmp4?Preview=1" TargetMode="External"/><Relationship Id="rId4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0"/>
          <p:cNvGrpSpPr/>
          <p:nvPr/>
        </p:nvGrpSpPr>
        <p:grpSpPr>
          <a:xfrm>
            <a:off x="281817" y="268618"/>
            <a:ext cx="8271486" cy="954107"/>
            <a:chOff x="703846" y="499731"/>
            <a:chExt cx="8271486" cy="954107"/>
          </a:xfrm>
        </p:grpSpPr>
        <p:sp>
          <p:nvSpPr>
            <p:cNvPr id="173" name="Google Shape;173;p10"/>
            <p:cNvSpPr txBox="1"/>
            <p:nvPr/>
          </p:nvSpPr>
          <p:spPr>
            <a:xfrm>
              <a:off x="1348888" y="499731"/>
              <a:ext cx="7626444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How to Measure Distances on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a Map</a:t>
              </a:r>
              <a:endParaRPr/>
            </a:p>
          </p:txBody>
        </p:sp>
        <p:sp>
          <p:nvSpPr>
            <p:cNvPr id="174" name="Google Shape;174;p10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7.2</a:t>
              </a:r>
              <a:endParaRPr/>
            </a:p>
          </p:txBody>
        </p:sp>
      </p:grpSp>
      <p:sp>
        <p:nvSpPr>
          <p:cNvPr id="175" name="Google Shape;175;p10"/>
          <p:cNvSpPr txBox="1"/>
          <p:nvPr/>
        </p:nvSpPr>
        <p:spPr>
          <a:xfrm>
            <a:off x="287999" y="1487304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Calculating a Straight Line Distance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0"/>
          <p:cNvSpPr txBox="1"/>
          <p:nvPr/>
        </p:nvSpPr>
        <p:spPr>
          <a:xfrm>
            <a:off x="1201024" y="191899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10"/>
          <p:cNvGrpSpPr/>
          <p:nvPr/>
        </p:nvGrpSpPr>
        <p:grpSpPr>
          <a:xfrm>
            <a:off x="398439" y="2000158"/>
            <a:ext cx="5032800" cy="4640400"/>
            <a:chOff x="196688" y="1795789"/>
            <a:chExt cx="6224562" cy="5739240"/>
          </a:xfrm>
        </p:grpSpPr>
        <p:sp>
          <p:nvSpPr>
            <p:cNvPr id="178" name="Google Shape;178;p10"/>
            <p:cNvSpPr/>
            <p:nvPr/>
          </p:nvSpPr>
          <p:spPr>
            <a:xfrm>
              <a:off x="196688" y="1795789"/>
              <a:ext cx="6224562" cy="573924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9" name="Google Shape;179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0658" y="1839991"/>
              <a:ext cx="6135559" cy="56456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oogle Shape;180;p10"/>
          <p:cNvGrpSpPr/>
          <p:nvPr/>
        </p:nvGrpSpPr>
        <p:grpSpPr>
          <a:xfrm>
            <a:off x="5697187" y="2532413"/>
            <a:ext cx="3269685" cy="2037286"/>
            <a:chOff x="8066" y="5937689"/>
            <a:chExt cx="3269685" cy="2037286"/>
          </a:xfrm>
        </p:grpSpPr>
        <p:sp>
          <p:nvSpPr>
            <p:cNvPr id="181" name="Google Shape;181;p10"/>
            <p:cNvSpPr/>
            <p:nvPr/>
          </p:nvSpPr>
          <p:spPr>
            <a:xfrm>
              <a:off x="8066" y="5937689"/>
              <a:ext cx="3269685" cy="2037286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0"/>
            <p:cNvSpPr txBox="1"/>
            <p:nvPr/>
          </p:nvSpPr>
          <p:spPr>
            <a:xfrm>
              <a:off x="90973" y="6617158"/>
              <a:ext cx="318677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Place the edge of the paper on the map’s linear scale and measure precisely the distance between the two marks.</a:t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90896" y="6020525"/>
              <a:ext cx="540000" cy="540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</p:grpSp>
      <p:sp>
        <p:nvSpPr>
          <p:cNvPr id="184" name="Google Shape;184;p10"/>
          <p:cNvSpPr/>
          <p:nvPr/>
        </p:nvSpPr>
        <p:spPr>
          <a:xfrm>
            <a:off x="425905" y="5080547"/>
            <a:ext cx="432000" cy="432000"/>
          </a:xfrm>
          <a:prstGeom prst="ellipse">
            <a:avLst/>
          </a:prstGeom>
          <a:solidFill>
            <a:srgbClr val="D62F44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85" name="Google Shape;185;p10"/>
          <p:cNvSpPr/>
          <p:nvPr/>
        </p:nvSpPr>
        <p:spPr>
          <a:xfrm>
            <a:off x="2289358" y="3243613"/>
            <a:ext cx="432000" cy="432000"/>
          </a:xfrm>
          <a:prstGeom prst="ellipse">
            <a:avLst/>
          </a:prstGeom>
          <a:solidFill>
            <a:srgbClr val="D62F44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86" name="Google Shape;186;p10"/>
          <p:cNvSpPr/>
          <p:nvPr/>
        </p:nvSpPr>
        <p:spPr>
          <a:xfrm>
            <a:off x="1566080" y="2532413"/>
            <a:ext cx="432000" cy="432000"/>
          </a:xfrm>
          <a:prstGeom prst="ellipse">
            <a:avLst/>
          </a:prstGeom>
          <a:solidFill>
            <a:srgbClr val="D62F44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11"/>
          <p:cNvGrpSpPr/>
          <p:nvPr/>
        </p:nvGrpSpPr>
        <p:grpSpPr>
          <a:xfrm>
            <a:off x="281817" y="268618"/>
            <a:ext cx="8271486" cy="954107"/>
            <a:chOff x="703846" y="499731"/>
            <a:chExt cx="8271486" cy="954107"/>
          </a:xfrm>
        </p:grpSpPr>
        <p:sp>
          <p:nvSpPr>
            <p:cNvPr id="192" name="Google Shape;192;p11"/>
            <p:cNvSpPr txBox="1"/>
            <p:nvPr/>
          </p:nvSpPr>
          <p:spPr>
            <a:xfrm>
              <a:off x="1348888" y="499731"/>
              <a:ext cx="7626444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How to Measure Distances on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a Map</a:t>
              </a:r>
              <a:endParaRPr/>
            </a:p>
          </p:txBody>
        </p:sp>
        <p:sp>
          <p:nvSpPr>
            <p:cNvPr id="193" name="Google Shape;193;p11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7.2</a:t>
              </a:r>
              <a:endParaRPr/>
            </a:p>
          </p:txBody>
        </p:sp>
      </p:grpSp>
      <p:sp>
        <p:nvSpPr>
          <p:cNvPr id="194" name="Google Shape;194;p11"/>
          <p:cNvSpPr txBox="1"/>
          <p:nvPr/>
        </p:nvSpPr>
        <p:spPr>
          <a:xfrm>
            <a:off x="287999" y="1487304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Measuring Curved Line Distances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" name="Google Shape;195;p11"/>
          <p:cNvGrpSpPr/>
          <p:nvPr/>
        </p:nvGrpSpPr>
        <p:grpSpPr>
          <a:xfrm>
            <a:off x="447477" y="2398408"/>
            <a:ext cx="8208000" cy="3575597"/>
            <a:chOff x="196688" y="1795790"/>
            <a:chExt cx="11254239" cy="4902610"/>
          </a:xfrm>
        </p:grpSpPr>
        <p:sp>
          <p:nvSpPr>
            <p:cNvPr id="196" name="Google Shape;196;p11"/>
            <p:cNvSpPr/>
            <p:nvPr/>
          </p:nvSpPr>
          <p:spPr>
            <a:xfrm>
              <a:off x="196688" y="1795790"/>
              <a:ext cx="11254239" cy="490261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7" name="Google Shape;197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7314" y="1832982"/>
              <a:ext cx="11109690" cy="4815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oogle Shape;198;p11"/>
          <p:cNvGrpSpPr/>
          <p:nvPr/>
        </p:nvGrpSpPr>
        <p:grpSpPr>
          <a:xfrm>
            <a:off x="8066" y="5937689"/>
            <a:ext cx="9171933" cy="920311"/>
            <a:chOff x="8066" y="5937689"/>
            <a:chExt cx="9171933" cy="920311"/>
          </a:xfrm>
        </p:grpSpPr>
        <p:sp>
          <p:nvSpPr>
            <p:cNvPr id="199" name="Google Shape;199;p11"/>
            <p:cNvSpPr/>
            <p:nvPr/>
          </p:nvSpPr>
          <p:spPr>
            <a:xfrm>
              <a:off x="8066" y="5937689"/>
              <a:ext cx="9171933" cy="920311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1"/>
            <p:cNvSpPr txBox="1"/>
            <p:nvPr/>
          </p:nvSpPr>
          <p:spPr>
            <a:xfrm>
              <a:off x="847490" y="6203951"/>
              <a:ext cx="82290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Divide the road into a number of straight line segments.</a:t>
              </a: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159998" y="6108889"/>
              <a:ext cx="540000" cy="540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sp>
        <p:nvSpPr>
          <p:cNvPr id="202" name="Google Shape;202;p11"/>
          <p:cNvSpPr/>
          <p:nvPr/>
        </p:nvSpPr>
        <p:spPr>
          <a:xfrm>
            <a:off x="631356" y="2528399"/>
            <a:ext cx="432000" cy="432000"/>
          </a:xfrm>
          <a:prstGeom prst="ellipse">
            <a:avLst/>
          </a:prstGeom>
          <a:solidFill>
            <a:srgbClr val="D62F44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03" name="Google Shape;203;p11"/>
          <p:cNvSpPr txBox="1"/>
          <p:nvPr/>
        </p:nvSpPr>
        <p:spPr>
          <a:xfrm>
            <a:off x="287999" y="1942902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Curved line distances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an OS map take the form of roads, rivers or railway lines.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2"/>
          <p:cNvGrpSpPr/>
          <p:nvPr/>
        </p:nvGrpSpPr>
        <p:grpSpPr>
          <a:xfrm>
            <a:off x="281817" y="268618"/>
            <a:ext cx="8271486" cy="954107"/>
            <a:chOff x="703846" y="499731"/>
            <a:chExt cx="8271486" cy="954107"/>
          </a:xfrm>
        </p:grpSpPr>
        <p:sp>
          <p:nvSpPr>
            <p:cNvPr id="209" name="Google Shape;209;p12"/>
            <p:cNvSpPr txBox="1"/>
            <p:nvPr/>
          </p:nvSpPr>
          <p:spPr>
            <a:xfrm>
              <a:off x="1348888" y="499731"/>
              <a:ext cx="7626444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How to Measure Distances on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a Map</a:t>
              </a:r>
              <a:endParaRPr/>
            </a:p>
          </p:txBody>
        </p:sp>
        <p:sp>
          <p:nvSpPr>
            <p:cNvPr id="210" name="Google Shape;210;p12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7.2</a:t>
              </a:r>
              <a:endParaRPr/>
            </a:p>
          </p:txBody>
        </p:sp>
      </p:grpSp>
      <p:sp>
        <p:nvSpPr>
          <p:cNvPr id="211" name="Google Shape;211;p12"/>
          <p:cNvSpPr txBox="1"/>
          <p:nvPr/>
        </p:nvSpPr>
        <p:spPr>
          <a:xfrm>
            <a:off x="287999" y="1487304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Measuring Curved Line Distances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12"/>
          <p:cNvGrpSpPr/>
          <p:nvPr/>
        </p:nvGrpSpPr>
        <p:grpSpPr>
          <a:xfrm>
            <a:off x="392257" y="1984226"/>
            <a:ext cx="3672000" cy="4802400"/>
            <a:chOff x="196688" y="1795790"/>
            <a:chExt cx="5034790" cy="6584711"/>
          </a:xfrm>
        </p:grpSpPr>
        <p:sp>
          <p:nvSpPr>
            <p:cNvPr id="213" name="Google Shape;213;p12"/>
            <p:cNvSpPr/>
            <p:nvPr/>
          </p:nvSpPr>
          <p:spPr>
            <a:xfrm>
              <a:off x="196688" y="1795790"/>
              <a:ext cx="5034790" cy="6584711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4" name="Google Shape;214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1966" y="1861468"/>
              <a:ext cx="4953944" cy="64545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p12"/>
          <p:cNvSpPr/>
          <p:nvPr/>
        </p:nvSpPr>
        <p:spPr>
          <a:xfrm>
            <a:off x="435971" y="2013563"/>
            <a:ext cx="432000" cy="432000"/>
          </a:xfrm>
          <a:prstGeom prst="ellipse">
            <a:avLst/>
          </a:prstGeom>
          <a:solidFill>
            <a:srgbClr val="D62F44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grpSp>
        <p:nvGrpSpPr>
          <p:cNvPr id="216" name="Google Shape;216;p12"/>
          <p:cNvGrpSpPr/>
          <p:nvPr/>
        </p:nvGrpSpPr>
        <p:grpSpPr>
          <a:xfrm>
            <a:off x="4448961" y="2518602"/>
            <a:ext cx="4358545" cy="3707780"/>
            <a:chOff x="8066" y="5937689"/>
            <a:chExt cx="4358545" cy="3707780"/>
          </a:xfrm>
        </p:grpSpPr>
        <p:sp>
          <p:nvSpPr>
            <p:cNvPr id="217" name="Google Shape;217;p12"/>
            <p:cNvSpPr/>
            <p:nvPr/>
          </p:nvSpPr>
          <p:spPr>
            <a:xfrm>
              <a:off x="8066" y="5937689"/>
              <a:ext cx="4358545" cy="370778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2"/>
            <p:cNvSpPr txBox="1"/>
            <p:nvPr/>
          </p:nvSpPr>
          <p:spPr>
            <a:xfrm>
              <a:off x="90973" y="6658576"/>
              <a:ext cx="4124560" cy="28623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Using a straight edge of a piece of paper, lay it on the starting point of the distance you wish to measure. Mark it on the paper.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Mark each straight line segment along your piece of paper.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You now have a number of straight line distances, which are easier to measure.</a:t>
              </a: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90896" y="6020525"/>
              <a:ext cx="540000" cy="540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3"/>
          <p:cNvGrpSpPr/>
          <p:nvPr/>
        </p:nvGrpSpPr>
        <p:grpSpPr>
          <a:xfrm>
            <a:off x="281817" y="268618"/>
            <a:ext cx="8271486" cy="954107"/>
            <a:chOff x="703846" y="499731"/>
            <a:chExt cx="8271486" cy="954107"/>
          </a:xfrm>
        </p:grpSpPr>
        <p:sp>
          <p:nvSpPr>
            <p:cNvPr id="225" name="Google Shape;225;p13"/>
            <p:cNvSpPr txBox="1"/>
            <p:nvPr/>
          </p:nvSpPr>
          <p:spPr>
            <a:xfrm>
              <a:off x="1348888" y="499731"/>
              <a:ext cx="7626444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How to Measure Distances on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a Map</a:t>
              </a:r>
              <a:endParaRPr/>
            </a:p>
          </p:txBody>
        </p:sp>
        <p:sp>
          <p:nvSpPr>
            <p:cNvPr id="226" name="Google Shape;226;p13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7.2</a:t>
              </a:r>
              <a:endParaRPr/>
            </a:p>
          </p:txBody>
        </p:sp>
      </p:grpSp>
      <p:sp>
        <p:nvSpPr>
          <p:cNvPr id="227" name="Google Shape;227;p13"/>
          <p:cNvSpPr txBox="1"/>
          <p:nvPr/>
        </p:nvSpPr>
        <p:spPr>
          <a:xfrm>
            <a:off x="287999" y="1487304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Measuring Curved Line Distances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13"/>
          <p:cNvGrpSpPr/>
          <p:nvPr/>
        </p:nvGrpSpPr>
        <p:grpSpPr>
          <a:xfrm>
            <a:off x="802614" y="2258966"/>
            <a:ext cx="7448909" cy="2475027"/>
            <a:chOff x="196687" y="1795789"/>
            <a:chExt cx="10213424" cy="3393582"/>
          </a:xfrm>
        </p:grpSpPr>
        <p:sp>
          <p:nvSpPr>
            <p:cNvPr id="229" name="Google Shape;229;p13"/>
            <p:cNvSpPr/>
            <p:nvPr/>
          </p:nvSpPr>
          <p:spPr>
            <a:xfrm>
              <a:off x="196687" y="1795789"/>
              <a:ext cx="10213424" cy="3393582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0" name="Google Shape;230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5010" y="1964267"/>
              <a:ext cx="9743486" cy="30749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13"/>
          <p:cNvSpPr/>
          <p:nvPr/>
        </p:nvSpPr>
        <p:spPr>
          <a:xfrm>
            <a:off x="846329" y="2288304"/>
            <a:ext cx="432000" cy="432000"/>
          </a:xfrm>
          <a:prstGeom prst="ellipse">
            <a:avLst/>
          </a:prstGeom>
          <a:solidFill>
            <a:srgbClr val="D62F44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grpSp>
        <p:nvGrpSpPr>
          <p:cNvPr id="232" name="Google Shape;232;p13"/>
          <p:cNvGrpSpPr/>
          <p:nvPr/>
        </p:nvGrpSpPr>
        <p:grpSpPr>
          <a:xfrm>
            <a:off x="8066" y="5054105"/>
            <a:ext cx="9171933" cy="920311"/>
            <a:chOff x="8066" y="5937689"/>
            <a:chExt cx="9171933" cy="920311"/>
          </a:xfrm>
        </p:grpSpPr>
        <p:sp>
          <p:nvSpPr>
            <p:cNvPr id="233" name="Google Shape;233;p13"/>
            <p:cNvSpPr/>
            <p:nvPr/>
          </p:nvSpPr>
          <p:spPr>
            <a:xfrm>
              <a:off x="8066" y="5937689"/>
              <a:ext cx="9171933" cy="920311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3"/>
            <p:cNvSpPr txBox="1"/>
            <p:nvPr/>
          </p:nvSpPr>
          <p:spPr>
            <a:xfrm>
              <a:off x="847490" y="6079697"/>
              <a:ext cx="822902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Place the edge of the paper on the linear scale and measure the distance of your curved road. Remember to start measuring from 0.</a:t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159998" y="6108889"/>
              <a:ext cx="540000" cy="540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/>
          <p:nvPr/>
        </p:nvSpPr>
        <p:spPr>
          <a:xfrm>
            <a:off x="0" y="2857788"/>
            <a:ext cx="9144000" cy="32581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" name="Google Shape;241;p14"/>
          <p:cNvGrpSpPr/>
          <p:nvPr/>
        </p:nvGrpSpPr>
        <p:grpSpPr>
          <a:xfrm>
            <a:off x="281817" y="268618"/>
            <a:ext cx="8271486" cy="954107"/>
            <a:chOff x="703846" y="499731"/>
            <a:chExt cx="8271486" cy="954107"/>
          </a:xfrm>
        </p:grpSpPr>
        <p:sp>
          <p:nvSpPr>
            <p:cNvPr id="242" name="Google Shape;242;p14"/>
            <p:cNvSpPr txBox="1"/>
            <p:nvPr/>
          </p:nvSpPr>
          <p:spPr>
            <a:xfrm>
              <a:off x="1348888" y="499731"/>
              <a:ext cx="7626444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How to Measure Distances on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a Map</a:t>
              </a:r>
              <a:endParaRPr/>
            </a:p>
          </p:txBody>
        </p:sp>
        <p:sp>
          <p:nvSpPr>
            <p:cNvPr id="243" name="Google Shape;243;p14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7.2</a:t>
              </a:r>
              <a:endParaRPr/>
            </a:p>
          </p:txBody>
        </p:sp>
      </p:grpSp>
      <p:sp>
        <p:nvSpPr>
          <p:cNvPr id="244" name="Google Shape;244;p14"/>
          <p:cNvSpPr txBox="1"/>
          <p:nvPr/>
        </p:nvSpPr>
        <p:spPr>
          <a:xfrm>
            <a:off x="287999" y="1487304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Calculating Area on Maps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4"/>
          <p:cNvSpPr txBox="1"/>
          <p:nvPr/>
        </p:nvSpPr>
        <p:spPr>
          <a:xfrm>
            <a:off x="287999" y="1942902"/>
            <a:ext cx="83684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Ordnance Survey maps with a scale of 1cm:50 000cm have boxes called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grid squares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The side of a full grid square measures one kilometre (km).</a:t>
            </a:r>
            <a:endParaRPr/>
          </a:p>
        </p:txBody>
      </p:sp>
      <p:sp>
        <p:nvSpPr>
          <p:cNvPr id="246" name="Google Shape;246;p14"/>
          <p:cNvSpPr txBox="1"/>
          <p:nvPr/>
        </p:nvSpPr>
        <p:spPr>
          <a:xfrm>
            <a:off x="288000" y="3010889"/>
            <a:ext cx="62392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C22A3E"/>
                </a:solidFill>
                <a:latin typeface="Calibri"/>
                <a:ea typeface="Calibri"/>
                <a:cs typeface="Calibri"/>
                <a:sym typeface="Calibri"/>
              </a:rPr>
              <a:t>Calculate a regular-shaped area</a:t>
            </a:r>
            <a:endParaRPr b="1" sz="1800">
              <a:solidFill>
                <a:srgbClr val="C22A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4"/>
          <p:cNvSpPr txBox="1"/>
          <p:nvPr/>
        </p:nvSpPr>
        <p:spPr>
          <a:xfrm>
            <a:off x="288000" y="3572520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method works for any regular-shaped (rectangular) area you wish to measure.</a:t>
            </a:r>
            <a:endParaRPr/>
          </a:p>
        </p:txBody>
      </p:sp>
      <p:sp>
        <p:nvSpPr>
          <p:cNvPr id="248" name="Google Shape;248;p14"/>
          <p:cNvSpPr txBox="1"/>
          <p:nvPr/>
        </p:nvSpPr>
        <p:spPr>
          <a:xfrm>
            <a:off x="457200" y="4167090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C22A3E"/>
                </a:solidFill>
                <a:latin typeface="Calibri"/>
                <a:ea typeface="Calibri"/>
                <a:cs typeface="Calibri"/>
                <a:sym typeface="Calibri"/>
              </a:rPr>
              <a:t>1. 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 the number of grid squares across the base of the area you wish to measure.</a:t>
            </a:r>
            <a:endParaRPr/>
          </a:p>
        </p:txBody>
      </p:sp>
      <p:sp>
        <p:nvSpPr>
          <p:cNvPr id="249" name="Google Shape;249;p14"/>
          <p:cNvSpPr txBox="1"/>
          <p:nvPr/>
        </p:nvSpPr>
        <p:spPr>
          <a:xfrm>
            <a:off x="457200" y="4707090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C22A3E"/>
                </a:solidFill>
                <a:latin typeface="Calibri"/>
                <a:ea typeface="Calibri"/>
                <a:cs typeface="Calibri"/>
                <a:sym typeface="Calibri"/>
              </a:rPr>
              <a:t>2. 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 the number of squares going up the side of the area.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4"/>
          <p:cNvSpPr txBox="1"/>
          <p:nvPr/>
        </p:nvSpPr>
        <p:spPr>
          <a:xfrm>
            <a:off x="457200" y="5247090"/>
            <a:ext cx="85297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C22A3E"/>
                </a:solidFill>
                <a:latin typeface="Calibri"/>
                <a:ea typeface="Calibri"/>
                <a:cs typeface="Calibri"/>
                <a:sym typeface="Calibri"/>
              </a:rPr>
              <a:t>3. 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Multiply both numbers. This gives you your answer in square kilometres (sq km/km</a:t>
            </a:r>
            <a:r>
              <a:rPr baseline="30000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"/>
          <p:cNvSpPr/>
          <p:nvPr/>
        </p:nvSpPr>
        <p:spPr>
          <a:xfrm>
            <a:off x="0" y="2857788"/>
            <a:ext cx="9144000" cy="32581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256;p15"/>
          <p:cNvGrpSpPr/>
          <p:nvPr/>
        </p:nvGrpSpPr>
        <p:grpSpPr>
          <a:xfrm>
            <a:off x="281817" y="268618"/>
            <a:ext cx="8271486" cy="954107"/>
            <a:chOff x="703846" y="499731"/>
            <a:chExt cx="8271486" cy="954107"/>
          </a:xfrm>
        </p:grpSpPr>
        <p:sp>
          <p:nvSpPr>
            <p:cNvPr id="257" name="Google Shape;257;p15"/>
            <p:cNvSpPr txBox="1"/>
            <p:nvPr/>
          </p:nvSpPr>
          <p:spPr>
            <a:xfrm>
              <a:off x="1348888" y="499731"/>
              <a:ext cx="7626444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How to Measure Distances on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a Map</a:t>
              </a:r>
              <a:endParaRPr/>
            </a:p>
          </p:txBody>
        </p:sp>
        <p:sp>
          <p:nvSpPr>
            <p:cNvPr id="258" name="Google Shape;258;p15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7.2</a:t>
              </a:r>
              <a:endParaRPr/>
            </a:p>
          </p:txBody>
        </p:sp>
      </p:grpSp>
      <p:sp>
        <p:nvSpPr>
          <p:cNvPr id="259" name="Google Shape;259;p15"/>
          <p:cNvSpPr txBox="1"/>
          <p:nvPr/>
        </p:nvSpPr>
        <p:spPr>
          <a:xfrm>
            <a:off x="287999" y="1487304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Calculating Area on Maps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5"/>
          <p:cNvSpPr txBox="1"/>
          <p:nvPr/>
        </p:nvSpPr>
        <p:spPr>
          <a:xfrm>
            <a:off x="287999" y="1942902"/>
            <a:ext cx="83684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Ordnance Survey maps with a scale of 1cm:50 000cm have boxes called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grid squares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The side of a full grid square measures one kilometre (km).</a:t>
            </a:r>
            <a:endParaRPr/>
          </a:p>
        </p:txBody>
      </p:sp>
      <p:sp>
        <p:nvSpPr>
          <p:cNvPr id="261" name="Google Shape;261;p15"/>
          <p:cNvSpPr txBox="1"/>
          <p:nvPr/>
        </p:nvSpPr>
        <p:spPr>
          <a:xfrm>
            <a:off x="288000" y="3010889"/>
            <a:ext cx="62392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C22A3E"/>
                </a:solidFill>
                <a:latin typeface="Calibri"/>
                <a:ea typeface="Calibri"/>
                <a:cs typeface="Calibri"/>
                <a:sym typeface="Calibri"/>
              </a:rPr>
              <a:t>Calculate an irregular-shaped area</a:t>
            </a:r>
            <a:endParaRPr b="1" sz="1800">
              <a:solidFill>
                <a:srgbClr val="C22A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5"/>
          <p:cNvSpPr txBox="1"/>
          <p:nvPr/>
        </p:nvSpPr>
        <p:spPr>
          <a:xfrm>
            <a:off x="288000" y="3572520"/>
            <a:ext cx="836842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total area of each grid square on a 1:50 000 map is 1 km</a:t>
            </a:r>
            <a:r>
              <a:rPr baseline="30000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calculate the approximate area of any irregular-shaped feature, e.g. a lake, a bay, a forest, use this method.</a:t>
            </a:r>
            <a:endParaRPr/>
          </a:p>
        </p:txBody>
      </p:sp>
      <p:grpSp>
        <p:nvGrpSpPr>
          <p:cNvPr id="263" name="Google Shape;263;p15"/>
          <p:cNvGrpSpPr/>
          <p:nvPr/>
        </p:nvGrpSpPr>
        <p:grpSpPr>
          <a:xfrm>
            <a:off x="457200" y="5097861"/>
            <a:ext cx="8460479" cy="646331"/>
            <a:chOff x="861237" y="1958021"/>
            <a:chExt cx="8460479" cy="646331"/>
          </a:xfrm>
        </p:grpSpPr>
        <p:sp>
          <p:nvSpPr>
            <p:cNvPr id="264" name="Google Shape;264;p15"/>
            <p:cNvSpPr txBox="1"/>
            <p:nvPr/>
          </p:nvSpPr>
          <p:spPr>
            <a:xfrm>
              <a:off x="978743" y="1958021"/>
              <a:ext cx="834297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Tick off and count all the squares that are at least half-filled by the feature. This number will represent the approximate area of the feature in km</a:t>
              </a:r>
              <a:r>
                <a:rPr baseline="30000"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861237" y="2089741"/>
              <a:ext cx="101009" cy="101009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16"/>
          <p:cNvGrpSpPr/>
          <p:nvPr/>
        </p:nvGrpSpPr>
        <p:grpSpPr>
          <a:xfrm>
            <a:off x="281817" y="268618"/>
            <a:ext cx="8271486" cy="523220"/>
            <a:chOff x="703846" y="499731"/>
            <a:chExt cx="8271486" cy="523220"/>
          </a:xfrm>
        </p:grpSpPr>
        <p:sp>
          <p:nvSpPr>
            <p:cNvPr id="271" name="Google Shape;271;p16"/>
            <p:cNvSpPr txBox="1"/>
            <p:nvPr/>
          </p:nvSpPr>
          <p:spPr>
            <a:xfrm>
              <a:off x="1348888" y="499731"/>
              <a:ext cx="76264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Directions on an OS Map</a:t>
              </a:r>
              <a:endParaRPr/>
            </a:p>
          </p:txBody>
        </p:sp>
        <p:sp>
          <p:nvSpPr>
            <p:cNvPr id="272" name="Google Shape;272;p16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7.3</a:t>
              </a:r>
              <a:endParaRPr/>
            </a:p>
          </p:txBody>
        </p:sp>
      </p:grpSp>
      <p:sp>
        <p:nvSpPr>
          <p:cNvPr id="273" name="Google Shape;273;p16"/>
          <p:cNvSpPr txBox="1"/>
          <p:nvPr/>
        </p:nvSpPr>
        <p:spPr>
          <a:xfrm>
            <a:off x="287999" y="1321632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Directions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OS maps are given in the form of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compass points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7277" y="2065145"/>
            <a:ext cx="4547807" cy="4547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17"/>
          <p:cNvGrpSpPr/>
          <p:nvPr/>
        </p:nvGrpSpPr>
        <p:grpSpPr>
          <a:xfrm>
            <a:off x="281817" y="268618"/>
            <a:ext cx="8271486" cy="523220"/>
            <a:chOff x="703846" y="499731"/>
            <a:chExt cx="8271486" cy="523220"/>
          </a:xfrm>
        </p:grpSpPr>
        <p:sp>
          <p:nvSpPr>
            <p:cNvPr id="280" name="Google Shape;280;p17"/>
            <p:cNvSpPr txBox="1"/>
            <p:nvPr/>
          </p:nvSpPr>
          <p:spPr>
            <a:xfrm>
              <a:off x="1348888" y="499731"/>
              <a:ext cx="76264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Locating Places: The National Grid</a:t>
              </a:r>
              <a:endParaRPr/>
            </a:p>
          </p:txBody>
        </p:sp>
        <p:sp>
          <p:nvSpPr>
            <p:cNvPr id="281" name="Google Shape;281;p17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7.4</a:t>
              </a:r>
              <a:endParaRPr/>
            </a:p>
          </p:txBody>
        </p:sp>
      </p:grpSp>
      <p:sp>
        <p:nvSpPr>
          <p:cNvPr id="282" name="Google Shape;282;p17"/>
          <p:cNvSpPr txBox="1"/>
          <p:nvPr/>
        </p:nvSpPr>
        <p:spPr>
          <a:xfrm>
            <a:off x="287999" y="1238796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Grid References on an OS Map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7"/>
          <p:cNvSpPr txBox="1"/>
          <p:nvPr/>
        </p:nvSpPr>
        <p:spPr>
          <a:xfrm>
            <a:off x="287999" y="1777230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locating a specific location on an OS map,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grid references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used.</a:t>
            </a:r>
            <a:endParaRPr/>
          </a:p>
        </p:txBody>
      </p:sp>
      <p:sp>
        <p:nvSpPr>
          <p:cNvPr id="284" name="Google Shape;284;p17"/>
          <p:cNvSpPr txBox="1"/>
          <p:nvPr/>
        </p:nvSpPr>
        <p:spPr>
          <a:xfrm>
            <a:off x="287999" y="2272229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two types of grid references:</a:t>
            </a:r>
            <a:endParaRPr/>
          </a:p>
        </p:txBody>
      </p:sp>
      <p:grpSp>
        <p:nvGrpSpPr>
          <p:cNvPr id="285" name="Google Shape;285;p17"/>
          <p:cNvGrpSpPr/>
          <p:nvPr/>
        </p:nvGrpSpPr>
        <p:grpSpPr>
          <a:xfrm>
            <a:off x="601200" y="4065201"/>
            <a:ext cx="7725018" cy="1074391"/>
            <a:chOff x="601200" y="1924823"/>
            <a:chExt cx="7725018" cy="1074391"/>
          </a:xfrm>
        </p:grpSpPr>
        <p:sp>
          <p:nvSpPr>
            <p:cNvPr id="286" name="Google Shape;286;p17"/>
            <p:cNvSpPr/>
            <p:nvPr/>
          </p:nvSpPr>
          <p:spPr>
            <a:xfrm>
              <a:off x="601200" y="1924823"/>
              <a:ext cx="7725018" cy="1074391"/>
            </a:xfrm>
            <a:prstGeom prst="roundRect">
              <a:avLst>
                <a:gd fmla="val 16667" name="adj"/>
              </a:avLst>
            </a:prstGeom>
            <a:solidFill>
              <a:srgbClr val="3797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7"/>
            <p:cNvSpPr txBox="1"/>
            <p:nvPr/>
          </p:nvSpPr>
          <p:spPr>
            <a:xfrm>
              <a:off x="2769884" y="2160886"/>
              <a:ext cx="548877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Six-figure grid references are used to give the exact location of a feature within a grid square.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686040" y="2019393"/>
              <a:ext cx="1948728" cy="885251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7"/>
            <p:cNvSpPr txBox="1"/>
            <p:nvPr/>
          </p:nvSpPr>
          <p:spPr>
            <a:xfrm>
              <a:off x="699552" y="2097126"/>
              <a:ext cx="1935216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Six-figure grid references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17"/>
          <p:cNvGrpSpPr/>
          <p:nvPr/>
        </p:nvGrpSpPr>
        <p:grpSpPr>
          <a:xfrm>
            <a:off x="601200" y="2795614"/>
            <a:ext cx="7725018" cy="1074391"/>
            <a:chOff x="601200" y="1924823"/>
            <a:chExt cx="7725018" cy="1074391"/>
          </a:xfrm>
        </p:grpSpPr>
        <p:sp>
          <p:nvSpPr>
            <p:cNvPr id="291" name="Google Shape;291;p17"/>
            <p:cNvSpPr/>
            <p:nvPr/>
          </p:nvSpPr>
          <p:spPr>
            <a:xfrm>
              <a:off x="601200" y="1924823"/>
              <a:ext cx="7725018" cy="1074391"/>
            </a:xfrm>
            <a:prstGeom prst="roundRect">
              <a:avLst>
                <a:gd fmla="val 16667" name="adj"/>
              </a:avLst>
            </a:prstGeom>
            <a:solidFill>
              <a:srgbClr val="3797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7"/>
            <p:cNvSpPr txBox="1"/>
            <p:nvPr/>
          </p:nvSpPr>
          <p:spPr>
            <a:xfrm>
              <a:off x="2769884" y="1995214"/>
              <a:ext cx="5488773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Four-figure grid references are used to give the location of a single square on the OS map, so they give the general location of features within that square.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686040" y="2019393"/>
              <a:ext cx="1948728" cy="885251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7"/>
            <p:cNvSpPr txBox="1"/>
            <p:nvPr/>
          </p:nvSpPr>
          <p:spPr>
            <a:xfrm>
              <a:off x="699552" y="2097126"/>
              <a:ext cx="1935216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Four-figure grid references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17"/>
          <p:cNvGrpSpPr/>
          <p:nvPr/>
        </p:nvGrpSpPr>
        <p:grpSpPr>
          <a:xfrm>
            <a:off x="692174" y="5133727"/>
            <a:ext cx="7331798" cy="1616129"/>
            <a:chOff x="1398182" y="2216888"/>
            <a:chExt cx="7331798" cy="1616129"/>
          </a:xfrm>
        </p:grpSpPr>
        <p:sp>
          <p:nvSpPr>
            <p:cNvPr id="296" name="Google Shape;296;p17"/>
            <p:cNvSpPr/>
            <p:nvPr/>
          </p:nvSpPr>
          <p:spPr>
            <a:xfrm>
              <a:off x="1552354" y="2445489"/>
              <a:ext cx="7177626" cy="1387528"/>
            </a:xfrm>
            <a:prstGeom prst="rect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7" name="Google Shape;29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32770" y="2216888"/>
              <a:ext cx="585787" cy="757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" name="Google Shape;298;p17"/>
            <p:cNvSpPr txBox="1"/>
            <p:nvPr/>
          </p:nvSpPr>
          <p:spPr>
            <a:xfrm>
              <a:off x="1398182" y="2595506"/>
              <a:ext cx="1562986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6A80C"/>
                  </a:solidFill>
                  <a:latin typeface="Calibri"/>
                  <a:ea typeface="Calibri"/>
                  <a:cs typeface="Calibri"/>
                  <a:sym typeface="Calibri"/>
                </a:rPr>
                <a:t>Instructions</a:t>
              </a:r>
              <a:endParaRPr/>
            </a:p>
          </p:txBody>
        </p:sp>
        <p:sp>
          <p:nvSpPr>
            <p:cNvPr id="299" name="Google Shape;299;p17"/>
            <p:cNvSpPr txBox="1"/>
            <p:nvPr/>
          </p:nvSpPr>
          <p:spPr>
            <a:xfrm>
              <a:off x="1637411" y="3030275"/>
              <a:ext cx="686096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For instructions on how to calculate four- and six-figure grid references, please refer to </a:t>
              </a:r>
              <a:r>
                <a:rPr b="1"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page 78</a:t>
              </a: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of the textbook.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18"/>
          <p:cNvGrpSpPr/>
          <p:nvPr/>
        </p:nvGrpSpPr>
        <p:grpSpPr>
          <a:xfrm>
            <a:off x="281817" y="268618"/>
            <a:ext cx="8271486" cy="523220"/>
            <a:chOff x="703846" y="499731"/>
            <a:chExt cx="8271486" cy="523220"/>
          </a:xfrm>
        </p:grpSpPr>
        <p:sp>
          <p:nvSpPr>
            <p:cNvPr id="305" name="Google Shape;305;p18"/>
            <p:cNvSpPr txBox="1"/>
            <p:nvPr/>
          </p:nvSpPr>
          <p:spPr>
            <a:xfrm>
              <a:off x="1348888" y="499731"/>
              <a:ext cx="76264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Identifying Symbols on an OS Map</a:t>
              </a:r>
              <a:endParaRPr/>
            </a:p>
          </p:txBody>
        </p:sp>
        <p:sp>
          <p:nvSpPr>
            <p:cNvPr id="306" name="Google Shape;306;p18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7.5</a:t>
              </a:r>
              <a:endParaRPr/>
            </a:p>
          </p:txBody>
        </p:sp>
      </p:grpSp>
      <p:grpSp>
        <p:nvGrpSpPr>
          <p:cNvPr id="307" name="Google Shape;307;p18"/>
          <p:cNvGrpSpPr/>
          <p:nvPr/>
        </p:nvGrpSpPr>
        <p:grpSpPr>
          <a:xfrm>
            <a:off x="1964604" y="3501767"/>
            <a:ext cx="4482270" cy="1902415"/>
            <a:chOff x="1398182" y="2180254"/>
            <a:chExt cx="4482270" cy="1652763"/>
          </a:xfrm>
        </p:grpSpPr>
        <p:sp>
          <p:nvSpPr>
            <p:cNvPr id="308" name="Google Shape;308;p18"/>
            <p:cNvSpPr/>
            <p:nvPr/>
          </p:nvSpPr>
          <p:spPr>
            <a:xfrm>
              <a:off x="1552354" y="2445489"/>
              <a:ext cx="4217659" cy="1387528"/>
            </a:xfrm>
            <a:prstGeom prst="rect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9" name="Google Shape;309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15895" y="2180254"/>
              <a:ext cx="585787" cy="757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18"/>
            <p:cNvSpPr txBox="1"/>
            <p:nvPr/>
          </p:nvSpPr>
          <p:spPr>
            <a:xfrm>
              <a:off x="1398182" y="2595506"/>
              <a:ext cx="1562986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6A80C"/>
                  </a:solidFill>
                  <a:latin typeface="Calibri"/>
                  <a:ea typeface="Calibri"/>
                  <a:cs typeface="Calibri"/>
                  <a:sym typeface="Calibri"/>
                </a:rPr>
                <a:t>Book check</a:t>
              </a:r>
              <a:endParaRPr/>
            </a:p>
          </p:txBody>
        </p:sp>
        <p:sp>
          <p:nvSpPr>
            <p:cNvPr id="311" name="Google Shape;311;p18"/>
            <p:cNvSpPr txBox="1"/>
            <p:nvPr/>
          </p:nvSpPr>
          <p:spPr>
            <a:xfrm>
              <a:off x="1637411" y="3030275"/>
              <a:ext cx="424304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For a full list of OS map symbols, please refer to </a:t>
              </a:r>
              <a:r>
                <a:rPr b="1"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page 80 </a:t>
              </a: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of the textbook.</a:t>
              </a:r>
              <a:endParaRPr/>
            </a:p>
          </p:txBody>
        </p:sp>
      </p:grpSp>
      <p:grpSp>
        <p:nvGrpSpPr>
          <p:cNvPr id="312" name="Google Shape;312;p18"/>
          <p:cNvGrpSpPr/>
          <p:nvPr/>
        </p:nvGrpSpPr>
        <p:grpSpPr>
          <a:xfrm>
            <a:off x="457200" y="1674037"/>
            <a:ext cx="8460479" cy="369332"/>
            <a:chOff x="861237" y="1958021"/>
            <a:chExt cx="8460479" cy="369332"/>
          </a:xfrm>
        </p:grpSpPr>
        <p:sp>
          <p:nvSpPr>
            <p:cNvPr id="313" name="Google Shape;313;p18"/>
            <p:cNvSpPr txBox="1"/>
            <p:nvPr/>
          </p:nvSpPr>
          <p:spPr>
            <a:xfrm>
              <a:off x="978743" y="1958021"/>
              <a:ext cx="83429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Symbols</a:t>
              </a: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are used on an OS map to show features.</a:t>
              </a:r>
              <a:endParaRPr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861237" y="2089741"/>
              <a:ext cx="101009" cy="101009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" name="Google Shape;315;p18"/>
          <p:cNvGrpSpPr/>
          <p:nvPr/>
        </p:nvGrpSpPr>
        <p:grpSpPr>
          <a:xfrm>
            <a:off x="457200" y="2442674"/>
            <a:ext cx="7853331" cy="646331"/>
            <a:chOff x="861237" y="1958021"/>
            <a:chExt cx="7853331" cy="646331"/>
          </a:xfrm>
        </p:grpSpPr>
        <p:sp>
          <p:nvSpPr>
            <p:cNvPr id="316" name="Google Shape;316;p18"/>
            <p:cNvSpPr txBox="1"/>
            <p:nvPr/>
          </p:nvSpPr>
          <p:spPr>
            <a:xfrm>
              <a:off x="978744" y="1958021"/>
              <a:ext cx="7735824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Symbols can be found on the back of OS maps in the form of a legend (or key to the map).</a:t>
              </a:r>
              <a:endParaRPr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861237" y="2089741"/>
              <a:ext cx="101009" cy="101009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9"/>
          <p:cNvGrpSpPr/>
          <p:nvPr/>
        </p:nvGrpSpPr>
        <p:grpSpPr>
          <a:xfrm>
            <a:off x="281817" y="268618"/>
            <a:ext cx="8271486" cy="523220"/>
            <a:chOff x="703846" y="499731"/>
            <a:chExt cx="8271486" cy="523220"/>
          </a:xfrm>
        </p:grpSpPr>
        <p:sp>
          <p:nvSpPr>
            <p:cNvPr id="323" name="Google Shape;323;p19"/>
            <p:cNvSpPr txBox="1"/>
            <p:nvPr/>
          </p:nvSpPr>
          <p:spPr>
            <a:xfrm>
              <a:off x="1348888" y="499731"/>
              <a:ext cx="76264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Altitude (Height) on an OS Map</a:t>
              </a:r>
              <a:endParaRPr/>
            </a:p>
          </p:txBody>
        </p:sp>
        <p:sp>
          <p:nvSpPr>
            <p:cNvPr id="324" name="Google Shape;324;p19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7.6</a:t>
              </a:r>
              <a:endParaRPr/>
            </a:p>
          </p:txBody>
        </p:sp>
      </p:grpSp>
      <p:sp>
        <p:nvSpPr>
          <p:cNvPr id="325" name="Google Shape;325;p19"/>
          <p:cNvSpPr txBox="1"/>
          <p:nvPr/>
        </p:nvSpPr>
        <p:spPr>
          <a:xfrm>
            <a:off x="287999" y="1114542"/>
            <a:ext cx="83684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Altitude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height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shown in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metres above sea level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an OS map. It is shown in four different ways.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19"/>
          <p:cNvGrpSpPr/>
          <p:nvPr/>
        </p:nvGrpSpPr>
        <p:grpSpPr>
          <a:xfrm>
            <a:off x="642615" y="3209229"/>
            <a:ext cx="7725018" cy="1074391"/>
            <a:chOff x="601200" y="1924823"/>
            <a:chExt cx="7725018" cy="1074391"/>
          </a:xfrm>
        </p:grpSpPr>
        <p:sp>
          <p:nvSpPr>
            <p:cNvPr id="327" name="Google Shape;327;p19"/>
            <p:cNvSpPr/>
            <p:nvPr/>
          </p:nvSpPr>
          <p:spPr>
            <a:xfrm>
              <a:off x="601200" y="1924823"/>
              <a:ext cx="7725018" cy="1074391"/>
            </a:xfrm>
            <a:prstGeom prst="roundRect">
              <a:avLst>
                <a:gd fmla="val 16667" name="adj"/>
              </a:avLst>
            </a:prstGeom>
            <a:solidFill>
              <a:srgbClr val="3797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9"/>
            <p:cNvSpPr txBox="1"/>
            <p:nvPr/>
          </p:nvSpPr>
          <p:spPr>
            <a:xfrm>
              <a:off x="2769884" y="1995214"/>
              <a:ext cx="5488773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Land under 200 m is shown in different shades of green. Higher land is shown in shades of brown, which get darker as height increases.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686040" y="2019393"/>
              <a:ext cx="1948728" cy="885251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9"/>
            <p:cNvSpPr txBox="1"/>
            <p:nvPr/>
          </p:nvSpPr>
          <p:spPr>
            <a:xfrm>
              <a:off x="699552" y="2262798"/>
              <a:ext cx="193521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Colour coding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9"/>
          <p:cNvGrpSpPr/>
          <p:nvPr/>
        </p:nvGrpSpPr>
        <p:grpSpPr>
          <a:xfrm>
            <a:off x="642615" y="2008672"/>
            <a:ext cx="7725018" cy="1074391"/>
            <a:chOff x="601200" y="1924823"/>
            <a:chExt cx="7725018" cy="1074391"/>
          </a:xfrm>
        </p:grpSpPr>
        <p:sp>
          <p:nvSpPr>
            <p:cNvPr id="332" name="Google Shape;332;p19"/>
            <p:cNvSpPr/>
            <p:nvPr/>
          </p:nvSpPr>
          <p:spPr>
            <a:xfrm>
              <a:off x="601200" y="1924823"/>
              <a:ext cx="7725018" cy="1074391"/>
            </a:xfrm>
            <a:prstGeom prst="roundRect">
              <a:avLst>
                <a:gd fmla="val 16667" name="adj"/>
              </a:avLst>
            </a:prstGeom>
            <a:solidFill>
              <a:srgbClr val="3797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9"/>
            <p:cNvSpPr txBox="1"/>
            <p:nvPr/>
          </p:nvSpPr>
          <p:spPr>
            <a:xfrm>
              <a:off x="2769884" y="1995214"/>
              <a:ext cx="5488773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These are </a:t>
              </a:r>
              <a:r>
                <a:rPr b="1"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black triangles </a:t>
              </a: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with the altitude measurement written beside them. They can show the </a:t>
              </a:r>
              <a:r>
                <a:rPr b="1"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height of mountain peaks</a:t>
              </a: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and can be the highest point on a map.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9"/>
            <p:cNvSpPr/>
            <p:nvPr/>
          </p:nvSpPr>
          <p:spPr>
            <a:xfrm>
              <a:off x="686040" y="2019393"/>
              <a:ext cx="1948728" cy="885251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9"/>
            <p:cNvSpPr txBox="1"/>
            <p:nvPr/>
          </p:nvSpPr>
          <p:spPr>
            <a:xfrm>
              <a:off x="699552" y="2097126"/>
              <a:ext cx="1935216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Triangulation stations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19"/>
          <p:cNvGrpSpPr/>
          <p:nvPr/>
        </p:nvGrpSpPr>
        <p:grpSpPr>
          <a:xfrm>
            <a:off x="642615" y="5595159"/>
            <a:ext cx="7725018" cy="1074391"/>
            <a:chOff x="601200" y="1924823"/>
            <a:chExt cx="7725018" cy="1074391"/>
          </a:xfrm>
        </p:grpSpPr>
        <p:sp>
          <p:nvSpPr>
            <p:cNvPr id="337" name="Google Shape;337;p19"/>
            <p:cNvSpPr/>
            <p:nvPr/>
          </p:nvSpPr>
          <p:spPr>
            <a:xfrm>
              <a:off x="601200" y="1924823"/>
              <a:ext cx="7725018" cy="1074391"/>
            </a:xfrm>
            <a:prstGeom prst="roundRect">
              <a:avLst>
                <a:gd fmla="val 16667" name="adj"/>
              </a:avLst>
            </a:prstGeom>
            <a:solidFill>
              <a:srgbClr val="3797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9"/>
            <p:cNvSpPr txBox="1"/>
            <p:nvPr/>
          </p:nvSpPr>
          <p:spPr>
            <a:xfrm>
              <a:off x="2769884" y="2009020"/>
              <a:ext cx="5488773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These are black dots with the altitude measurement written beside them. They show specific heights for places.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86040" y="2019393"/>
              <a:ext cx="1948728" cy="885251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9"/>
            <p:cNvSpPr txBox="1"/>
            <p:nvPr/>
          </p:nvSpPr>
          <p:spPr>
            <a:xfrm>
              <a:off x="699552" y="2262798"/>
              <a:ext cx="193521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Spot heights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19"/>
          <p:cNvGrpSpPr/>
          <p:nvPr/>
        </p:nvGrpSpPr>
        <p:grpSpPr>
          <a:xfrm>
            <a:off x="642615" y="4394602"/>
            <a:ext cx="7725018" cy="1074391"/>
            <a:chOff x="601200" y="1924823"/>
            <a:chExt cx="7725018" cy="1074391"/>
          </a:xfrm>
        </p:grpSpPr>
        <p:sp>
          <p:nvSpPr>
            <p:cNvPr id="342" name="Google Shape;342;p19"/>
            <p:cNvSpPr/>
            <p:nvPr/>
          </p:nvSpPr>
          <p:spPr>
            <a:xfrm>
              <a:off x="601200" y="1924823"/>
              <a:ext cx="7725018" cy="1074391"/>
            </a:xfrm>
            <a:prstGeom prst="roundRect">
              <a:avLst>
                <a:gd fmla="val 16667" name="adj"/>
              </a:avLst>
            </a:prstGeom>
            <a:solidFill>
              <a:srgbClr val="3797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9"/>
            <p:cNvSpPr txBox="1"/>
            <p:nvPr/>
          </p:nvSpPr>
          <p:spPr>
            <a:xfrm>
              <a:off x="2769884" y="1995214"/>
              <a:ext cx="5488773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These are lines </a:t>
              </a:r>
              <a:r>
                <a:rPr b="1"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that join places of equal height</a:t>
              </a: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 Look for the contours with a number beside them to see the height of that area.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686040" y="2019393"/>
              <a:ext cx="1948728" cy="885251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9"/>
            <p:cNvSpPr txBox="1"/>
            <p:nvPr/>
          </p:nvSpPr>
          <p:spPr>
            <a:xfrm>
              <a:off x="699552" y="2262798"/>
              <a:ext cx="193521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Contours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Google Shape;30;p2"/>
          <p:cNvGraphicFramePr/>
          <p:nvPr/>
        </p:nvGraphicFramePr>
        <p:xfrm>
          <a:off x="1468780" y="23166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{2C423D28-EEBE-4750-A805-5A6B9C7B5EB3}</a:tableStyleId>
              </a:tblPr>
              <a:tblGrid>
                <a:gridCol w="6096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cap="none" strike="noStrike"/>
                        <a:t>Learning Intentions</a:t>
                      </a:r>
                      <a:endParaRPr sz="1800"/>
                    </a:p>
                  </a:txBody>
                  <a:tcPr marT="45725" marB="45725" marR="91450" marL="9145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DB064"/>
                    </a:solidFill>
                  </a:tcPr>
                </a:tc>
              </a:tr>
              <a:tr h="731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You</a:t>
                      </a: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 will be able to: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9A3D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▪"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Use and interpret Ordnance Survey Maps.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Noto Sans Symbols"/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9A3D"/>
                    </a:solidFill>
                  </a:tcPr>
                </a:tc>
              </a:tr>
            </a:tbl>
          </a:graphicData>
        </a:graphic>
      </p:graphicFrame>
      <p:grpSp>
        <p:nvGrpSpPr>
          <p:cNvPr id="31" name="Google Shape;31;p2"/>
          <p:cNvGrpSpPr/>
          <p:nvPr/>
        </p:nvGrpSpPr>
        <p:grpSpPr>
          <a:xfrm>
            <a:off x="281817" y="268618"/>
            <a:ext cx="8271486" cy="954107"/>
            <a:chOff x="703846" y="499731"/>
            <a:chExt cx="8271486" cy="954107"/>
          </a:xfrm>
        </p:grpSpPr>
        <p:sp>
          <p:nvSpPr>
            <p:cNvPr id="32" name="Google Shape;32;p2"/>
            <p:cNvSpPr txBox="1"/>
            <p:nvPr/>
          </p:nvSpPr>
          <p:spPr>
            <a:xfrm>
              <a:off x="1348888" y="499731"/>
              <a:ext cx="7626444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800" u="none" cap="none" strike="noStrike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Geographical Skills: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Ordnance Survey Maps</a:t>
              </a:r>
              <a:endParaRPr/>
            </a:p>
          </p:txBody>
        </p:sp>
        <p:sp>
          <p:nvSpPr>
            <p:cNvPr id="33" name="Google Shape;33;p2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7.0</a:t>
              </a:r>
              <a:endParaRPr/>
            </a:p>
          </p:txBody>
        </p:sp>
      </p:grpSp>
      <p:sp>
        <p:nvSpPr>
          <p:cNvPr id="34" name="Google Shape;34;p2"/>
          <p:cNvSpPr/>
          <p:nvPr/>
        </p:nvSpPr>
        <p:spPr>
          <a:xfrm>
            <a:off x="1512130" y="3422733"/>
            <a:ext cx="5886990" cy="524618"/>
          </a:xfrm>
          <a:prstGeom prst="rect">
            <a:avLst/>
          </a:prstGeom>
          <a:solidFill>
            <a:srgbClr val="409A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0"/>
          <p:cNvGrpSpPr/>
          <p:nvPr/>
        </p:nvGrpSpPr>
        <p:grpSpPr>
          <a:xfrm>
            <a:off x="281817" y="268618"/>
            <a:ext cx="8271486" cy="523220"/>
            <a:chOff x="703846" y="499731"/>
            <a:chExt cx="8271486" cy="523220"/>
          </a:xfrm>
        </p:grpSpPr>
        <p:sp>
          <p:nvSpPr>
            <p:cNvPr id="351" name="Google Shape;351;p20"/>
            <p:cNvSpPr txBox="1"/>
            <p:nvPr/>
          </p:nvSpPr>
          <p:spPr>
            <a:xfrm>
              <a:off x="1348888" y="499731"/>
              <a:ext cx="76264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Altitude (Height) on an OS Map</a:t>
              </a:r>
              <a:endParaRPr/>
            </a:p>
          </p:txBody>
        </p:sp>
        <p:sp>
          <p:nvSpPr>
            <p:cNvPr id="352" name="Google Shape;352;p20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7.6</a:t>
              </a:r>
              <a:endParaRPr/>
            </a:p>
          </p:txBody>
        </p:sp>
      </p:grpSp>
      <p:sp>
        <p:nvSpPr>
          <p:cNvPr id="353" name="Google Shape;353;p20"/>
          <p:cNvSpPr txBox="1"/>
          <p:nvPr/>
        </p:nvSpPr>
        <p:spPr>
          <a:xfrm>
            <a:off x="287999" y="1031706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Showing Slope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354;p20"/>
          <p:cNvGrpSpPr/>
          <p:nvPr/>
        </p:nvGrpSpPr>
        <p:grpSpPr>
          <a:xfrm>
            <a:off x="1176148" y="2118937"/>
            <a:ext cx="6665018" cy="4624498"/>
            <a:chOff x="1176148" y="2118937"/>
            <a:chExt cx="6665018" cy="4624498"/>
          </a:xfrm>
        </p:grpSpPr>
        <p:sp>
          <p:nvSpPr>
            <p:cNvPr id="355" name="Google Shape;355;p20"/>
            <p:cNvSpPr/>
            <p:nvPr/>
          </p:nvSpPr>
          <p:spPr>
            <a:xfrm>
              <a:off x="1176148" y="2118937"/>
              <a:ext cx="6665018" cy="4624497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6" name="Google Shape;356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0110" y="2118938"/>
              <a:ext cx="6657093" cy="4624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7" name="Google Shape;357;p20"/>
          <p:cNvSpPr txBox="1"/>
          <p:nvPr/>
        </p:nvSpPr>
        <p:spPr>
          <a:xfrm>
            <a:off x="287999" y="1394963"/>
            <a:ext cx="83684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Slope describes the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steepness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land. The closer the contour lines on a map, the steeper the slope of the land.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21"/>
          <p:cNvGrpSpPr/>
          <p:nvPr/>
        </p:nvGrpSpPr>
        <p:grpSpPr>
          <a:xfrm>
            <a:off x="281817" y="268618"/>
            <a:ext cx="8271486" cy="523220"/>
            <a:chOff x="703846" y="499731"/>
            <a:chExt cx="8271486" cy="523220"/>
          </a:xfrm>
        </p:grpSpPr>
        <p:sp>
          <p:nvSpPr>
            <p:cNvPr id="363" name="Google Shape;363;p21"/>
            <p:cNvSpPr txBox="1"/>
            <p:nvPr/>
          </p:nvSpPr>
          <p:spPr>
            <a:xfrm>
              <a:off x="1348888" y="499731"/>
              <a:ext cx="76264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Altitude (Height) on an OS Map</a:t>
              </a:r>
              <a:endParaRPr/>
            </a:p>
          </p:txBody>
        </p:sp>
        <p:sp>
          <p:nvSpPr>
            <p:cNvPr id="364" name="Google Shape;364;p21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7.6</a:t>
              </a:r>
              <a:endParaRPr/>
            </a:p>
          </p:txBody>
        </p:sp>
      </p:grpSp>
      <p:sp>
        <p:nvSpPr>
          <p:cNvPr id="365" name="Google Shape;365;p21"/>
          <p:cNvSpPr txBox="1"/>
          <p:nvPr/>
        </p:nvSpPr>
        <p:spPr>
          <a:xfrm>
            <a:off x="287999" y="1031706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 of Slope on an OS Map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66" name="Google Shape;366;p21"/>
          <p:cNvGraphicFramePr/>
          <p:nvPr/>
        </p:nvGraphicFramePr>
        <p:xfrm>
          <a:off x="330332" y="16809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{2C423D28-EEBE-4750-A805-5A6B9C7B5EB3}</a:tableStyleId>
              </a:tblPr>
              <a:tblGrid>
                <a:gridCol w="4230450"/>
                <a:gridCol w="4230450"/>
              </a:tblGrid>
              <a:tr h="352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Slope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97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Side</a:t>
                      </a:r>
                      <a:r>
                        <a:rPr lang="en-GB" sz="1800"/>
                        <a:t> View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97B4"/>
                    </a:solidFill>
                  </a:tcPr>
                </a:tc>
              </a:tr>
              <a:tr h="880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Even Slope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contours are evenly spread. 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The increase in steepness is gradual.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80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Concave</a:t>
                      </a:r>
                      <a:r>
                        <a:rPr b="1" lang="en-GB" sz="1800"/>
                        <a:t> Slope</a:t>
                      </a:r>
                      <a:endParaRPr b="1"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The contours begin by being widely spaced apart, then become closer and closer.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This means the slope is gentle at first and then becomes quite steep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67" name="Google Shape;36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4330" y="2227999"/>
            <a:ext cx="2174734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3578" y="4457700"/>
            <a:ext cx="1987657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1"/>
          <p:cNvSpPr/>
          <p:nvPr/>
        </p:nvSpPr>
        <p:spPr>
          <a:xfrm>
            <a:off x="400341" y="2117551"/>
            <a:ext cx="3837753" cy="190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1"/>
          <p:cNvSpPr/>
          <p:nvPr/>
        </p:nvSpPr>
        <p:spPr>
          <a:xfrm>
            <a:off x="4715550" y="2158968"/>
            <a:ext cx="3837753" cy="20655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1"/>
          <p:cNvSpPr/>
          <p:nvPr/>
        </p:nvSpPr>
        <p:spPr>
          <a:xfrm>
            <a:off x="386536" y="4437264"/>
            <a:ext cx="4031022" cy="20778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1"/>
          <p:cNvSpPr/>
          <p:nvPr/>
        </p:nvSpPr>
        <p:spPr>
          <a:xfrm>
            <a:off x="4701745" y="4478682"/>
            <a:ext cx="3837753" cy="20655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22"/>
          <p:cNvGrpSpPr/>
          <p:nvPr/>
        </p:nvGrpSpPr>
        <p:grpSpPr>
          <a:xfrm>
            <a:off x="281817" y="268618"/>
            <a:ext cx="8271486" cy="523220"/>
            <a:chOff x="703846" y="499731"/>
            <a:chExt cx="8271486" cy="523220"/>
          </a:xfrm>
        </p:grpSpPr>
        <p:sp>
          <p:nvSpPr>
            <p:cNvPr id="378" name="Google Shape;378;p22"/>
            <p:cNvSpPr txBox="1"/>
            <p:nvPr/>
          </p:nvSpPr>
          <p:spPr>
            <a:xfrm>
              <a:off x="1348888" y="499731"/>
              <a:ext cx="76264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Altitude (Height) on an OS Map</a:t>
              </a:r>
              <a:endParaRPr/>
            </a:p>
          </p:txBody>
        </p:sp>
        <p:sp>
          <p:nvSpPr>
            <p:cNvPr id="379" name="Google Shape;379;p22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7.6</a:t>
              </a:r>
              <a:endParaRPr/>
            </a:p>
          </p:txBody>
        </p:sp>
      </p:grpSp>
      <p:sp>
        <p:nvSpPr>
          <p:cNvPr id="380" name="Google Shape;380;p22"/>
          <p:cNvSpPr txBox="1"/>
          <p:nvPr/>
        </p:nvSpPr>
        <p:spPr>
          <a:xfrm>
            <a:off x="287999" y="1031706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 of Slope on an OS Map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1" name="Google Shape;381;p22"/>
          <p:cNvGraphicFramePr/>
          <p:nvPr/>
        </p:nvGraphicFramePr>
        <p:xfrm>
          <a:off x="330332" y="16809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{2C423D28-EEBE-4750-A805-5A6B9C7B5EB3}</a:tableStyleId>
              </a:tblPr>
              <a:tblGrid>
                <a:gridCol w="4230450"/>
                <a:gridCol w="4230450"/>
              </a:tblGrid>
              <a:tr h="352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Slope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97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Side</a:t>
                      </a:r>
                      <a:r>
                        <a:rPr lang="en-GB" sz="1800"/>
                        <a:t> View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97B4"/>
                    </a:solidFill>
                  </a:tcPr>
                </a:tc>
              </a:tr>
              <a:tr h="880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Convex Slope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contours are closely spaced at the beginning and gradually become more widely spaced at the top</a:t>
                      </a:r>
                      <a:r>
                        <a:rPr lang="en-GB" sz="1800"/>
                        <a:t>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The slope is very steep at its base and evens out at its peak.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80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Concave</a:t>
                      </a:r>
                      <a:r>
                        <a:rPr b="1" lang="en-GB" sz="1800"/>
                        <a:t> Slope</a:t>
                      </a:r>
                      <a:endParaRPr b="1"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This slope is a combination of concave and convex slopes.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82" name="Google Shape;38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3146" y="2114803"/>
            <a:ext cx="2076501" cy="21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0926" y="4414464"/>
            <a:ext cx="1871382" cy="207931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2"/>
          <p:cNvSpPr/>
          <p:nvPr/>
        </p:nvSpPr>
        <p:spPr>
          <a:xfrm>
            <a:off x="400341" y="2117551"/>
            <a:ext cx="3837753" cy="190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2"/>
          <p:cNvSpPr/>
          <p:nvPr/>
        </p:nvSpPr>
        <p:spPr>
          <a:xfrm>
            <a:off x="4715550" y="2131356"/>
            <a:ext cx="3940878" cy="21573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2"/>
          <p:cNvSpPr/>
          <p:nvPr/>
        </p:nvSpPr>
        <p:spPr>
          <a:xfrm>
            <a:off x="386536" y="4437264"/>
            <a:ext cx="4031022" cy="20778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2"/>
          <p:cNvSpPr/>
          <p:nvPr/>
        </p:nvSpPr>
        <p:spPr>
          <a:xfrm>
            <a:off x="4701745" y="4423458"/>
            <a:ext cx="3851558" cy="20916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23"/>
          <p:cNvGrpSpPr/>
          <p:nvPr/>
        </p:nvGrpSpPr>
        <p:grpSpPr>
          <a:xfrm>
            <a:off x="536140" y="1733259"/>
            <a:ext cx="5791212" cy="5140652"/>
            <a:chOff x="536140" y="1733259"/>
            <a:chExt cx="5791212" cy="5140652"/>
          </a:xfrm>
        </p:grpSpPr>
        <p:pic>
          <p:nvPicPr>
            <p:cNvPr id="393" name="Google Shape;393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8897" y="1733259"/>
              <a:ext cx="5668455" cy="49722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Google Shape;394;p23"/>
            <p:cNvSpPr/>
            <p:nvPr/>
          </p:nvSpPr>
          <p:spPr>
            <a:xfrm>
              <a:off x="599740" y="2061335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36140" y="4005846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627271" y="4872129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4624941" y="4327398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4790601" y="6441911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</p:grpSp>
      <p:grpSp>
        <p:nvGrpSpPr>
          <p:cNvPr id="399" name="Google Shape;399;p23"/>
          <p:cNvGrpSpPr/>
          <p:nvPr/>
        </p:nvGrpSpPr>
        <p:grpSpPr>
          <a:xfrm>
            <a:off x="281817" y="268618"/>
            <a:ext cx="8271486" cy="523220"/>
            <a:chOff x="703846" y="499731"/>
            <a:chExt cx="8271486" cy="523220"/>
          </a:xfrm>
        </p:grpSpPr>
        <p:sp>
          <p:nvSpPr>
            <p:cNvPr id="400" name="Google Shape;400;p23"/>
            <p:cNvSpPr txBox="1"/>
            <p:nvPr/>
          </p:nvSpPr>
          <p:spPr>
            <a:xfrm>
              <a:off x="1348888" y="499731"/>
              <a:ext cx="76264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Drawing Sketch Maps</a:t>
              </a:r>
              <a:endParaRPr/>
            </a:p>
          </p:txBody>
        </p:sp>
        <p:sp>
          <p:nvSpPr>
            <p:cNvPr id="401" name="Google Shape;401;p23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7.7</a:t>
              </a:r>
              <a:endParaRPr/>
            </a:p>
          </p:txBody>
        </p:sp>
      </p:grpSp>
      <p:sp>
        <p:nvSpPr>
          <p:cNvPr id="402" name="Google Shape;402;p23"/>
          <p:cNvSpPr txBox="1"/>
          <p:nvPr/>
        </p:nvSpPr>
        <p:spPr>
          <a:xfrm>
            <a:off x="287999" y="1224990"/>
            <a:ext cx="83684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sketch map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hand-drawn copy of an OS map. When sketching an OS map, there are a number of guidelines to follow.</a:t>
            </a:r>
            <a:endParaRPr/>
          </a:p>
        </p:txBody>
      </p:sp>
      <p:grpSp>
        <p:nvGrpSpPr>
          <p:cNvPr id="403" name="Google Shape;403;p23"/>
          <p:cNvGrpSpPr/>
          <p:nvPr/>
        </p:nvGrpSpPr>
        <p:grpSpPr>
          <a:xfrm>
            <a:off x="3560796" y="2115704"/>
            <a:ext cx="5357151" cy="866335"/>
            <a:chOff x="-178354" y="2133807"/>
            <a:chExt cx="5357151" cy="866335"/>
          </a:xfrm>
        </p:grpSpPr>
        <p:sp>
          <p:nvSpPr>
            <p:cNvPr id="404" name="Google Shape;404;p23"/>
            <p:cNvSpPr/>
            <p:nvPr/>
          </p:nvSpPr>
          <p:spPr>
            <a:xfrm>
              <a:off x="-178354" y="2133807"/>
              <a:ext cx="5357151" cy="866335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-67837" y="2238994"/>
              <a:ext cx="540000" cy="540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06" name="Google Shape;406;p23"/>
            <p:cNvSpPr txBox="1"/>
            <p:nvPr/>
          </p:nvSpPr>
          <p:spPr>
            <a:xfrm>
              <a:off x="610212" y="2238994"/>
              <a:ext cx="445814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Draw a rectangular frame for the sketch as instructed.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" name="Google Shape;407;p23"/>
          <p:cNvGrpSpPr/>
          <p:nvPr/>
        </p:nvGrpSpPr>
        <p:grpSpPr>
          <a:xfrm>
            <a:off x="5566799" y="3019864"/>
            <a:ext cx="3349518" cy="1096431"/>
            <a:chOff x="1552354" y="2207601"/>
            <a:chExt cx="3349518" cy="1096431"/>
          </a:xfrm>
        </p:grpSpPr>
        <p:sp>
          <p:nvSpPr>
            <p:cNvPr id="408" name="Google Shape;408;p23"/>
            <p:cNvSpPr/>
            <p:nvPr/>
          </p:nvSpPr>
          <p:spPr>
            <a:xfrm>
              <a:off x="1552354" y="2445490"/>
              <a:ext cx="3349518" cy="858542"/>
            </a:xfrm>
            <a:prstGeom prst="rect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9" name="Google Shape;409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7455" y="2207601"/>
              <a:ext cx="585787" cy="757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23"/>
            <p:cNvSpPr txBox="1"/>
            <p:nvPr/>
          </p:nvSpPr>
          <p:spPr>
            <a:xfrm>
              <a:off x="1637412" y="2560871"/>
              <a:ext cx="297455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See page 86 of the textbook for the map of Rathnew.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24"/>
          <p:cNvGrpSpPr/>
          <p:nvPr/>
        </p:nvGrpSpPr>
        <p:grpSpPr>
          <a:xfrm>
            <a:off x="536140" y="1733259"/>
            <a:ext cx="5791212" cy="5140652"/>
            <a:chOff x="536140" y="1733259"/>
            <a:chExt cx="5791212" cy="5140652"/>
          </a:xfrm>
        </p:grpSpPr>
        <p:pic>
          <p:nvPicPr>
            <p:cNvPr id="416" name="Google Shape;416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8897" y="1733259"/>
              <a:ext cx="5668455" cy="49722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24"/>
            <p:cNvSpPr/>
            <p:nvPr/>
          </p:nvSpPr>
          <p:spPr>
            <a:xfrm>
              <a:off x="599740" y="2061335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536140" y="4005846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5627271" y="4872129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4624941" y="4327398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4790601" y="6441911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</p:grpSp>
      <p:grpSp>
        <p:nvGrpSpPr>
          <p:cNvPr id="422" name="Google Shape;422;p24"/>
          <p:cNvGrpSpPr/>
          <p:nvPr/>
        </p:nvGrpSpPr>
        <p:grpSpPr>
          <a:xfrm>
            <a:off x="281817" y="268618"/>
            <a:ext cx="8271486" cy="523220"/>
            <a:chOff x="703846" y="499731"/>
            <a:chExt cx="8271486" cy="523220"/>
          </a:xfrm>
        </p:grpSpPr>
        <p:sp>
          <p:nvSpPr>
            <p:cNvPr id="423" name="Google Shape;423;p24"/>
            <p:cNvSpPr txBox="1"/>
            <p:nvPr/>
          </p:nvSpPr>
          <p:spPr>
            <a:xfrm>
              <a:off x="1348888" y="499731"/>
              <a:ext cx="76264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Drawing Sketch Maps</a:t>
              </a:r>
              <a:endParaRPr/>
            </a:p>
          </p:txBody>
        </p:sp>
        <p:sp>
          <p:nvSpPr>
            <p:cNvPr id="424" name="Google Shape;424;p24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7.7</a:t>
              </a:r>
              <a:endParaRPr/>
            </a:p>
          </p:txBody>
        </p:sp>
      </p:grpSp>
      <p:sp>
        <p:nvSpPr>
          <p:cNvPr id="425" name="Google Shape;425;p24"/>
          <p:cNvSpPr txBox="1"/>
          <p:nvPr/>
        </p:nvSpPr>
        <p:spPr>
          <a:xfrm>
            <a:off x="287999" y="1224990"/>
            <a:ext cx="83684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sketch map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hand-drawn copy of an OS map. When sketching an OS map, there are a number of guidelines to follow.</a:t>
            </a:r>
            <a:endParaRPr/>
          </a:p>
        </p:txBody>
      </p:sp>
      <p:grpSp>
        <p:nvGrpSpPr>
          <p:cNvPr id="426" name="Google Shape;426;p24"/>
          <p:cNvGrpSpPr/>
          <p:nvPr/>
        </p:nvGrpSpPr>
        <p:grpSpPr>
          <a:xfrm>
            <a:off x="3560796" y="2115704"/>
            <a:ext cx="5357151" cy="866335"/>
            <a:chOff x="-178354" y="2133807"/>
            <a:chExt cx="5357151" cy="866335"/>
          </a:xfrm>
        </p:grpSpPr>
        <p:sp>
          <p:nvSpPr>
            <p:cNvPr id="427" name="Google Shape;427;p24"/>
            <p:cNvSpPr/>
            <p:nvPr/>
          </p:nvSpPr>
          <p:spPr>
            <a:xfrm>
              <a:off x="-178354" y="2133807"/>
              <a:ext cx="5357151" cy="866335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-67837" y="2238994"/>
              <a:ext cx="540000" cy="540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429" name="Google Shape;429;p24"/>
            <p:cNvSpPr txBox="1"/>
            <p:nvPr/>
          </p:nvSpPr>
          <p:spPr>
            <a:xfrm>
              <a:off x="610212" y="2238994"/>
              <a:ext cx="445814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Using a pencil, lightly divide both the OS map and the sketch into segments.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25"/>
          <p:cNvGrpSpPr/>
          <p:nvPr/>
        </p:nvGrpSpPr>
        <p:grpSpPr>
          <a:xfrm>
            <a:off x="536140" y="1733259"/>
            <a:ext cx="5791212" cy="5140652"/>
            <a:chOff x="536140" y="1733259"/>
            <a:chExt cx="5791212" cy="5140652"/>
          </a:xfrm>
        </p:grpSpPr>
        <p:pic>
          <p:nvPicPr>
            <p:cNvPr id="435" name="Google Shape;435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8897" y="1733259"/>
              <a:ext cx="5668455" cy="49722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Google Shape;436;p25"/>
            <p:cNvSpPr/>
            <p:nvPr/>
          </p:nvSpPr>
          <p:spPr>
            <a:xfrm>
              <a:off x="599740" y="2061335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536140" y="4005846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5627271" y="4872129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4624941" y="4327398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4790601" y="6441911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</p:grpSp>
      <p:grpSp>
        <p:nvGrpSpPr>
          <p:cNvPr id="441" name="Google Shape;441;p25"/>
          <p:cNvGrpSpPr/>
          <p:nvPr/>
        </p:nvGrpSpPr>
        <p:grpSpPr>
          <a:xfrm>
            <a:off x="281817" y="268618"/>
            <a:ext cx="8271486" cy="523220"/>
            <a:chOff x="703846" y="499731"/>
            <a:chExt cx="8271486" cy="523220"/>
          </a:xfrm>
        </p:grpSpPr>
        <p:sp>
          <p:nvSpPr>
            <p:cNvPr id="442" name="Google Shape;442;p25"/>
            <p:cNvSpPr txBox="1"/>
            <p:nvPr/>
          </p:nvSpPr>
          <p:spPr>
            <a:xfrm>
              <a:off x="1348888" y="499731"/>
              <a:ext cx="76264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Drawing Sketch Maps</a:t>
              </a:r>
              <a:endParaRPr/>
            </a:p>
          </p:txBody>
        </p:sp>
        <p:sp>
          <p:nvSpPr>
            <p:cNvPr id="443" name="Google Shape;443;p25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7.7</a:t>
              </a:r>
              <a:endParaRPr/>
            </a:p>
          </p:txBody>
        </p:sp>
      </p:grpSp>
      <p:sp>
        <p:nvSpPr>
          <p:cNvPr id="444" name="Google Shape;444;p25"/>
          <p:cNvSpPr txBox="1"/>
          <p:nvPr/>
        </p:nvSpPr>
        <p:spPr>
          <a:xfrm>
            <a:off x="287999" y="1224990"/>
            <a:ext cx="83684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sketch map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hand-drawn copy of an OS map. When sketching an OS map, there are a number of guidelines to follow.</a:t>
            </a:r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>
            <a:off x="3560796" y="2115704"/>
            <a:ext cx="5357151" cy="1736097"/>
            <a:chOff x="-178354" y="2133807"/>
            <a:chExt cx="5357151" cy="1736097"/>
          </a:xfrm>
        </p:grpSpPr>
        <p:sp>
          <p:nvSpPr>
            <p:cNvPr id="446" name="Google Shape;446;p25"/>
            <p:cNvSpPr/>
            <p:nvPr/>
          </p:nvSpPr>
          <p:spPr>
            <a:xfrm>
              <a:off x="-178354" y="2133807"/>
              <a:ext cx="5357151" cy="1736097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-67837" y="2238994"/>
              <a:ext cx="540000" cy="540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448" name="Google Shape;448;p25"/>
            <p:cNvSpPr txBox="1"/>
            <p:nvPr/>
          </p:nvSpPr>
          <p:spPr>
            <a:xfrm>
              <a:off x="610212" y="2238994"/>
              <a:ext cx="4458149" cy="1477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Insert the coastline (if any) on the sketch.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Insert and name the other required features, omitting any unnecessary details. Indicate north with a direction arrow on the sketch.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26"/>
          <p:cNvGrpSpPr/>
          <p:nvPr/>
        </p:nvGrpSpPr>
        <p:grpSpPr>
          <a:xfrm>
            <a:off x="536140" y="1733259"/>
            <a:ext cx="5791212" cy="5140652"/>
            <a:chOff x="536140" y="1733259"/>
            <a:chExt cx="5791212" cy="5140652"/>
          </a:xfrm>
        </p:grpSpPr>
        <p:pic>
          <p:nvPicPr>
            <p:cNvPr id="454" name="Google Shape;454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8897" y="1733259"/>
              <a:ext cx="5668455" cy="49722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26"/>
            <p:cNvSpPr/>
            <p:nvPr/>
          </p:nvSpPr>
          <p:spPr>
            <a:xfrm>
              <a:off x="599740" y="2061335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536140" y="4005846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5627271" y="4872129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4624941" y="4327398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4790601" y="6441911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</p:grpSp>
      <p:grpSp>
        <p:nvGrpSpPr>
          <p:cNvPr id="460" name="Google Shape;460;p26"/>
          <p:cNvGrpSpPr/>
          <p:nvPr/>
        </p:nvGrpSpPr>
        <p:grpSpPr>
          <a:xfrm>
            <a:off x="281817" y="268618"/>
            <a:ext cx="8271486" cy="523220"/>
            <a:chOff x="703846" y="499731"/>
            <a:chExt cx="8271486" cy="523220"/>
          </a:xfrm>
        </p:grpSpPr>
        <p:sp>
          <p:nvSpPr>
            <p:cNvPr id="461" name="Google Shape;461;p26"/>
            <p:cNvSpPr txBox="1"/>
            <p:nvPr/>
          </p:nvSpPr>
          <p:spPr>
            <a:xfrm>
              <a:off x="1348888" y="499731"/>
              <a:ext cx="76264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Drawing Sketch Maps</a:t>
              </a:r>
              <a:endParaRPr/>
            </a:p>
          </p:txBody>
        </p:sp>
        <p:sp>
          <p:nvSpPr>
            <p:cNvPr id="462" name="Google Shape;462;p26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7.7</a:t>
              </a:r>
              <a:endParaRPr/>
            </a:p>
          </p:txBody>
        </p:sp>
      </p:grpSp>
      <p:sp>
        <p:nvSpPr>
          <p:cNvPr id="463" name="Google Shape;463;p26"/>
          <p:cNvSpPr txBox="1"/>
          <p:nvPr/>
        </p:nvSpPr>
        <p:spPr>
          <a:xfrm>
            <a:off x="287999" y="1224990"/>
            <a:ext cx="83684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sketch map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hand-drawn copy of an OS map. When sketching an OS map, there are a number of guidelines to follow.</a:t>
            </a:r>
            <a:endParaRPr/>
          </a:p>
        </p:txBody>
      </p:sp>
      <p:grpSp>
        <p:nvGrpSpPr>
          <p:cNvPr id="464" name="Google Shape;464;p26"/>
          <p:cNvGrpSpPr/>
          <p:nvPr/>
        </p:nvGrpSpPr>
        <p:grpSpPr>
          <a:xfrm>
            <a:off x="3560796" y="2115704"/>
            <a:ext cx="5357151" cy="866335"/>
            <a:chOff x="-178354" y="2133807"/>
            <a:chExt cx="5357151" cy="866335"/>
          </a:xfrm>
        </p:grpSpPr>
        <p:sp>
          <p:nvSpPr>
            <p:cNvPr id="465" name="Google Shape;465;p26"/>
            <p:cNvSpPr/>
            <p:nvPr/>
          </p:nvSpPr>
          <p:spPr>
            <a:xfrm>
              <a:off x="-178354" y="2133807"/>
              <a:ext cx="5357151" cy="866335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-67837" y="2238994"/>
              <a:ext cx="540000" cy="540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467" name="Google Shape;467;p26"/>
            <p:cNvSpPr txBox="1"/>
            <p:nvPr/>
          </p:nvSpPr>
          <p:spPr>
            <a:xfrm>
              <a:off x="610212" y="2363248"/>
              <a:ext cx="44581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Give the sketch a title.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27"/>
          <p:cNvGrpSpPr/>
          <p:nvPr/>
        </p:nvGrpSpPr>
        <p:grpSpPr>
          <a:xfrm>
            <a:off x="536140" y="1733259"/>
            <a:ext cx="5791212" cy="5140652"/>
            <a:chOff x="536140" y="1733259"/>
            <a:chExt cx="5791212" cy="5140652"/>
          </a:xfrm>
        </p:grpSpPr>
        <p:pic>
          <p:nvPicPr>
            <p:cNvPr id="473" name="Google Shape;473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8897" y="1733259"/>
              <a:ext cx="5668455" cy="49722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4" name="Google Shape;474;p27"/>
            <p:cNvSpPr/>
            <p:nvPr/>
          </p:nvSpPr>
          <p:spPr>
            <a:xfrm>
              <a:off x="599740" y="2061335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536140" y="4005846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5627271" y="4872129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477" name="Google Shape;477;p27"/>
            <p:cNvSpPr/>
            <p:nvPr/>
          </p:nvSpPr>
          <p:spPr>
            <a:xfrm>
              <a:off x="4624941" y="4327398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4790601" y="6441911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</p:grpSp>
      <p:grpSp>
        <p:nvGrpSpPr>
          <p:cNvPr id="479" name="Google Shape;479;p27"/>
          <p:cNvGrpSpPr/>
          <p:nvPr/>
        </p:nvGrpSpPr>
        <p:grpSpPr>
          <a:xfrm>
            <a:off x="281817" y="268618"/>
            <a:ext cx="8271486" cy="523220"/>
            <a:chOff x="703846" y="499731"/>
            <a:chExt cx="8271486" cy="523220"/>
          </a:xfrm>
        </p:grpSpPr>
        <p:sp>
          <p:nvSpPr>
            <p:cNvPr id="480" name="Google Shape;480;p27"/>
            <p:cNvSpPr txBox="1"/>
            <p:nvPr/>
          </p:nvSpPr>
          <p:spPr>
            <a:xfrm>
              <a:off x="1348888" y="499731"/>
              <a:ext cx="76264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Drawing Sketch Maps</a:t>
              </a:r>
              <a:endParaRPr/>
            </a:p>
          </p:txBody>
        </p:sp>
        <p:sp>
          <p:nvSpPr>
            <p:cNvPr id="481" name="Google Shape;481;p27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7.7</a:t>
              </a:r>
              <a:endParaRPr/>
            </a:p>
          </p:txBody>
        </p:sp>
      </p:grpSp>
      <p:sp>
        <p:nvSpPr>
          <p:cNvPr id="482" name="Google Shape;482;p27"/>
          <p:cNvSpPr txBox="1"/>
          <p:nvPr/>
        </p:nvSpPr>
        <p:spPr>
          <a:xfrm>
            <a:off x="287999" y="1224990"/>
            <a:ext cx="83684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sketch map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hand-drawn copy of an OS map. When sketching an OS map, there are a number of guidelines to follow.</a:t>
            </a:r>
            <a:endParaRPr/>
          </a:p>
        </p:txBody>
      </p:sp>
      <p:grpSp>
        <p:nvGrpSpPr>
          <p:cNvPr id="483" name="Google Shape;483;p27"/>
          <p:cNvGrpSpPr/>
          <p:nvPr/>
        </p:nvGrpSpPr>
        <p:grpSpPr>
          <a:xfrm>
            <a:off x="3560796" y="2115704"/>
            <a:ext cx="5357151" cy="1170061"/>
            <a:chOff x="-178354" y="2133807"/>
            <a:chExt cx="5357151" cy="1170061"/>
          </a:xfrm>
        </p:grpSpPr>
        <p:sp>
          <p:nvSpPr>
            <p:cNvPr id="484" name="Google Shape;484;p27"/>
            <p:cNvSpPr/>
            <p:nvPr/>
          </p:nvSpPr>
          <p:spPr>
            <a:xfrm>
              <a:off x="-178354" y="2133807"/>
              <a:ext cx="5357151" cy="1170061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-67837" y="2238994"/>
              <a:ext cx="540000" cy="540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486" name="Google Shape;486;p27"/>
            <p:cNvSpPr txBox="1"/>
            <p:nvPr/>
          </p:nvSpPr>
          <p:spPr>
            <a:xfrm>
              <a:off x="610212" y="2238994"/>
              <a:ext cx="4458149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Beside or below your sketch, you must provide a key/legend that details the key items as drawn on your sketch.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28"/>
          <p:cNvGrpSpPr/>
          <p:nvPr/>
        </p:nvGrpSpPr>
        <p:grpSpPr>
          <a:xfrm>
            <a:off x="281817" y="268618"/>
            <a:ext cx="8271486" cy="523220"/>
            <a:chOff x="703846" y="499731"/>
            <a:chExt cx="8271486" cy="523220"/>
          </a:xfrm>
        </p:grpSpPr>
        <p:sp>
          <p:nvSpPr>
            <p:cNvPr id="492" name="Google Shape;492;p28"/>
            <p:cNvSpPr txBox="1"/>
            <p:nvPr/>
          </p:nvSpPr>
          <p:spPr>
            <a:xfrm>
              <a:off x="1348888" y="499731"/>
              <a:ext cx="76264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Reading the Physical Landscape</a:t>
              </a:r>
              <a:endParaRPr/>
            </a:p>
          </p:txBody>
        </p:sp>
        <p:sp>
          <p:nvSpPr>
            <p:cNvPr id="493" name="Google Shape;493;p28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7.8</a:t>
              </a:r>
              <a:endParaRPr/>
            </a:p>
          </p:txBody>
        </p:sp>
      </p:grpSp>
      <p:sp>
        <p:nvSpPr>
          <p:cNvPr id="494" name="Google Shape;494;p28"/>
          <p:cNvSpPr txBox="1"/>
          <p:nvPr/>
        </p:nvSpPr>
        <p:spPr>
          <a:xfrm>
            <a:off x="288000" y="1169766"/>
            <a:ext cx="1410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Relief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8"/>
          <p:cNvSpPr txBox="1"/>
          <p:nvPr/>
        </p:nvSpPr>
        <p:spPr>
          <a:xfrm>
            <a:off x="287999" y="1625364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Relief refers to the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shape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land’s surface. There are six different relief features.</a:t>
            </a:r>
            <a:endParaRPr/>
          </a:p>
        </p:txBody>
      </p:sp>
      <p:graphicFrame>
        <p:nvGraphicFramePr>
          <p:cNvPr id="496" name="Google Shape;496;p28"/>
          <p:cNvGraphicFramePr/>
          <p:nvPr/>
        </p:nvGraphicFramePr>
        <p:xfrm>
          <a:off x="330332" y="23298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{2C423D28-EEBE-4750-A805-5A6B9C7B5EB3}</a:tableStyleId>
              </a:tblPr>
              <a:tblGrid>
                <a:gridCol w="2458250"/>
                <a:gridCol w="6002650"/>
              </a:tblGrid>
              <a:tr h="21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Relief Feature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97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Side</a:t>
                      </a:r>
                      <a:r>
                        <a:rPr lang="en-GB" sz="1800"/>
                        <a:t> View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97B4"/>
                    </a:solidFill>
                  </a:tcPr>
                </a:tc>
              </a:tr>
              <a:tr h="21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Upland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Coloured yellow or brown on OS map – a large area of land over 200 metres in height.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Lowland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Coloured green on OS map – a large area of land less than 200 metres in height.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Mountain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Dark brown on OS map – a steep-sided landform that is over 400 metres in height.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Hill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A raised area of land under 400 metres.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Ridge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A long narrow upland area with steep sides.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Valley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A long and often narrow area of land usually featuring a river.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97" name="Google Shape;497;p28"/>
          <p:cNvSpPr/>
          <p:nvPr/>
        </p:nvSpPr>
        <p:spPr>
          <a:xfrm>
            <a:off x="413161" y="2761146"/>
            <a:ext cx="1464301" cy="4832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8"/>
          <p:cNvSpPr/>
          <p:nvPr/>
        </p:nvSpPr>
        <p:spPr>
          <a:xfrm>
            <a:off x="2843365" y="2733533"/>
            <a:ext cx="5709938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8"/>
          <p:cNvSpPr/>
          <p:nvPr/>
        </p:nvSpPr>
        <p:spPr>
          <a:xfrm>
            <a:off x="372620" y="3396747"/>
            <a:ext cx="1464301" cy="4832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8"/>
          <p:cNvSpPr/>
          <p:nvPr/>
        </p:nvSpPr>
        <p:spPr>
          <a:xfrm>
            <a:off x="2857170" y="3365291"/>
            <a:ext cx="5826868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8"/>
          <p:cNvSpPr/>
          <p:nvPr/>
        </p:nvSpPr>
        <p:spPr>
          <a:xfrm>
            <a:off x="385552" y="4032348"/>
            <a:ext cx="1464301" cy="4832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8"/>
          <p:cNvSpPr/>
          <p:nvPr/>
        </p:nvSpPr>
        <p:spPr>
          <a:xfrm>
            <a:off x="2836875" y="4018542"/>
            <a:ext cx="5826868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8"/>
          <p:cNvSpPr/>
          <p:nvPr/>
        </p:nvSpPr>
        <p:spPr>
          <a:xfrm>
            <a:off x="386425" y="4667949"/>
            <a:ext cx="1464301" cy="4832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8"/>
          <p:cNvSpPr/>
          <p:nvPr/>
        </p:nvSpPr>
        <p:spPr>
          <a:xfrm>
            <a:off x="2829560" y="4655216"/>
            <a:ext cx="5826868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8"/>
          <p:cNvSpPr/>
          <p:nvPr/>
        </p:nvSpPr>
        <p:spPr>
          <a:xfrm>
            <a:off x="386425" y="5303550"/>
            <a:ext cx="1464301" cy="4832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8"/>
          <p:cNvSpPr/>
          <p:nvPr/>
        </p:nvSpPr>
        <p:spPr>
          <a:xfrm>
            <a:off x="2829560" y="5289744"/>
            <a:ext cx="5826868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8"/>
          <p:cNvSpPr/>
          <p:nvPr/>
        </p:nvSpPr>
        <p:spPr>
          <a:xfrm>
            <a:off x="373680" y="5939151"/>
            <a:ext cx="1464301" cy="4832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8"/>
          <p:cNvSpPr/>
          <p:nvPr/>
        </p:nvSpPr>
        <p:spPr>
          <a:xfrm>
            <a:off x="2829560" y="5932447"/>
            <a:ext cx="5826868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9"/>
          <p:cNvGrpSpPr/>
          <p:nvPr/>
        </p:nvGrpSpPr>
        <p:grpSpPr>
          <a:xfrm>
            <a:off x="281817" y="268618"/>
            <a:ext cx="8271486" cy="523220"/>
            <a:chOff x="703846" y="499731"/>
            <a:chExt cx="8271486" cy="523220"/>
          </a:xfrm>
        </p:grpSpPr>
        <p:sp>
          <p:nvSpPr>
            <p:cNvPr id="514" name="Google Shape;514;p29"/>
            <p:cNvSpPr txBox="1"/>
            <p:nvPr/>
          </p:nvSpPr>
          <p:spPr>
            <a:xfrm>
              <a:off x="1348888" y="499731"/>
              <a:ext cx="76264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Reading the Physical Landscape</a:t>
              </a:r>
              <a:endParaRPr/>
            </a:p>
          </p:txBody>
        </p:sp>
        <p:sp>
          <p:nvSpPr>
            <p:cNvPr id="515" name="Google Shape;515;p29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7.8</a:t>
              </a:r>
              <a:endParaRPr/>
            </a:p>
          </p:txBody>
        </p:sp>
      </p:grpSp>
      <p:sp>
        <p:nvSpPr>
          <p:cNvPr id="516" name="Google Shape;516;p29"/>
          <p:cNvSpPr txBox="1"/>
          <p:nvPr/>
        </p:nvSpPr>
        <p:spPr>
          <a:xfrm>
            <a:off x="288000" y="1169766"/>
            <a:ext cx="1410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Drainage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29"/>
          <p:cNvSpPr txBox="1"/>
          <p:nvPr/>
        </p:nvSpPr>
        <p:spPr>
          <a:xfrm>
            <a:off x="287999" y="1625364"/>
            <a:ext cx="86161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Drainage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refers to the way that water flows on the land’s surface. It relates to rivers, lakes and marshes.</a:t>
            </a:r>
            <a:endParaRPr/>
          </a:p>
        </p:txBody>
      </p:sp>
      <p:sp>
        <p:nvSpPr>
          <p:cNvPr id="518" name="Google Shape;518;p29"/>
          <p:cNvSpPr txBox="1"/>
          <p:nvPr/>
        </p:nvSpPr>
        <p:spPr>
          <a:xfrm>
            <a:off x="288000" y="2343791"/>
            <a:ext cx="86161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maps sometimes allow us to identify places that are well-drained as well as places that are poorly drained or flooded/likely to flood.</a:t>
            </a:r>
            <a:endParaRPr/>
          </a:p>
        </p:txBody>
      </p:sp>
      <p:graphicFrame>
        <p:nvGraphicFramePr>
          <p:cNvPr id="519" name="Google Shape;519;p29"/>
          <p:cNvGraphicFramePr/>
          <p:nvPr/>
        </p:nvGraphicFramePr>
        <p:xfrm>
          <a:off x="4535532" y="31445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{2C423D28-EEBE-4750-A805-5A6B9C7B5EB3}</a:tableStyleId>
              </a:tblPr>
              <a:tblGrid>
                <a:gridCol w="4202950"/>
              </a:tblGrid>
              <a:tr h="558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/>
                        <a:t>Signs</a:t>
                      </a:r>
                      <a:r>
                        <a:rPr lang="en-GB" sz="2000"/>
                        <a:t> of a p</a:t>
                      </a:r>
                      <a:r>
                        <a:rPr lang="en-GB" sz="2000"/>
                        <a:t>oorly drained area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3797B4"/>
                    </a:solidFill>
                  </a:tcPr>
                </a:tc>
              </a:tr>
              <a:tr h="558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>
                    <a:lnL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</a:tr>
              <a:tr h="2486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>
                    <a:lnL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0" name="Google Shape;520;p29"/>
          <p:cNvGraphicFramePr/>
          <p:nvPr/>
        </p:nvGraphicFramePr>
        <p:xfrm>
          <a:off x="418072" y="314428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{2C423D28-EEBE-4750-A805-5A6B9C7B5EB3}</a:tableStyleId>
              </a:tblPr>
              <a:tblGrid>
                <a:gridCol w="3916650"/>
              </a:tblGrid>
              <a:tr h="558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/>
                        <a:t>Signs</a:t>
                      </a:r>
                      <a:r>
                        <a:rPr lang="en-GB" sz="2000"/>
                        <a:t> of a w</a:t>
                      </a:r>
                      <a:r>
                        <a:rPr lang="en-GB" sz="2000"/>
                        <a:t>ell-drained</a:t>
                      </a:r>
                      <a:r>
                        <a:rPr lang="en-GB" sz="2000"/>
                        <a:t> area</a:t>
                      </a:r>
                      <a:endParaRPr sz="2000"/>
                    </a:p>
                  </a:txBody>
                  <a:tcPr marT="45725" marB="45725" marR="91450" marL="91450">
                    <a:lnL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3797B4"/>
                    </a:solidFill>
                  </a:tcPr>
                </a:tc>
              </a:tr>
              <a:tr h="558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>
                    <a:lnL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</a:tr>
              <a:tr h="2486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>
                    <a:lnL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484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521" name="Google Shape;521;p29"/>
          <p:cNvGrpSpPr/>
          <p:nvPr/>
        </p:nvGrpSpPr>
        <p:grpSpPr>
          <a:xfrm>
            <a:off x="586259" y="3760956"/>
            <a:ext cx="3472372" cy="369332"/>
            <a:chOff x="861237" y="1958021"/>
            <a:chExt cx="3472372" cy="369332"/>
          </a:xfrm>
        </p:grpSpPr>
        <p:sp>
          <p:nvSpPr>
            <p:cNvPr id="522" name="Google Shape;522;p29"/>
            <p:cNvSpPr txBox="1"/>
            <p:nvPr/>
          </p:nvSpPr>
          <p:spPr>
            <a:xfrm>
              <a:off x="978744" y="1958021"/>
              <a:ext cx="33548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Very few areas of surface water 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861237" y="2089741"/>
              <a:ext cx="101009" cy="101009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" name="Google Shape;524;p29"/>
          <p:cNvGrpSpPr/>
          <p:nvPr/>
        </p:nvGrpSpPr>
        <p:grpSpPr>
          <a:xfrm>
            <a:off x="586259" y="4413868"/>
            <a:ext cx="2558830" cy="369332"/>
            <a:chOff x="861237" y="1958021"/>
            <a:chExt cx="2558830" cy="369332"/>
          </a:xfrm>
        </p:grpSpPr>
        <p:sp>
          <p:nvSpPr>
            <p:cNvPr id="525" name="Google Shape;525;p29"/>
            <p:cNvSpPr txBox="1"/>
            <p:nvPr/>
          </p:nvSpPr>
          <p:spPr>
            <a:xfrm>
              <a:off x="978745" y="1958021"/>
              <a:ext cx="2441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Settlements and roads</a:t>
              </a:r>
              <a:endParaRPr baseline="30000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861237" y="2089741"/>
              <a:ext cx="101009" cy="101009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29"/>
          <p:cNvGrpSpPr/>
          <p:nvPr/>
        </p:nvGrpSpPr>
        <p:grpSpPr>
          <a:xfrm>
            <a:off x="4689689" y="3760956"/>
            <a:ext cx="3952157" cy="646331"/>
            <a:chOff x="861237" y="1958021"/>
            <a:chExt cx="3952157" cy="646331"/>
          </a:xfrm>
        </p:grpSpPr>
        <p:sp>
          <p:nvSpPr>
            <p:cNvPr id="528" name="Google Shape;528;p29"/>
            <p:cNvSpPr txBox="1"/>
            <p:nvPr/>
          </p:nvSpPr>
          <p:spPr>
            <a:xfrm>
              <a:off x="978743" y="1958021"/>
              <a:ext cx="383465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Lots of surface water, rivers, tributaries and even lakes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861237" y="2089741"/>
              <a:ext cx="101009" cy="101009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" name="Google Shape;530;p29"/>
          <p:cNvGrpSpPr/>
          <p:nvPr/>
        </p:nvGrpSpPr>
        <p:grpSpPr>
          <a:xfrm>
            <a:off x="4689689" y="4634764"/>
            <a:ext cx="4048790" cy="369332"/>
            <a:chOff x="861237" y="1958021"/>
            <a:chExt cx="4048790" cy="369332"/>
          </a:xfrm>
        </p:grpSpPr>
        <p:sp>
          <p:nvSpPr>
            <p:cNvPr id="531" name="Google Shape;531;p29"/>
            <p:cNvSpPr txBox="1"/>
            <p:nvPr/>
          </p:nvSpPr>
          <p:spPr>
            <a:xfrm>
              <a:off x="978745" y="1958021"/>
              <a:ext cx="3931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Little or no settlement </a:t>
              </a:r>
              <a:endParaRPr baseline="30000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861237" y="2089741"/>
              <a:ext cx="101009" cy="101009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3" name="Google Shape;533;p29"/>
          <p:cNvGrpSpPr/>
          <p:nvPr/>
        </p:nvGrpSpPr>
        <p:grpSpPr>
          <a:xfrm>
            <a:off x="4689689" y="5253660"/>
            <a:ext cx="2558830" cy="369332"/>
            <a:chOff x="861237" y="1958021"/>
            <a:chExt cx="2558830" cy="369332"/>
          </a:xfrm>
        </p:grpSpPr>
        <p:sp>
          <p:nvSpPr>
            <p:cNvPr id="534" name="Google Shape;534;p29"/>
            <p:cNvSpPr txBox="1"/>
            <p:nvPr/>
          </p:nvSpPr>
          <p:spPr>
            <a:xfrm>
              <a:off x="978745" y="1958021"/>
              <a:ext cx="2441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 roads close to rivers</a:t>
              </a:r>
              <a:endParaRPr baseline="30000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861237" y="2089741"/>
              <a:ext cx="101009" cy="101009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" name="Google Shape;536;p29"/>
          <p:cNvGrpSpPr/>
          <p:nvPr/>
        </p:nvGrpSpPr>
        <p:grpSpPr>
          <a:xfrm>
            <a:off x="4688382" y="5867809"/>
            <a:ext cx="3953464" cy="646331"/>
            <a:chOff x="861237" y="1958021"/>
            <a:chExt cx="3953464" cy="646331"/>
          </a:xfrm>
        </p:grpSpPr>
        <p:sp>
          <p:nvSpPr>
            <p:cNvPr id="537" name="Google Shape;537;p29"/>
            <p:cNvSpPr txBox="1"/>
            <p:nvPr/>
          </p:nvSpPr>
          <p:spPr>
            <a:xfrm>
              <a:off x="978744" y="1958021"/>
              <a:ext cx="38359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Coniferous tree plantations, which help soak up floodwater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861237" y="2089741"/>
              <a:ext cx="101009" cy="101009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>
            <a:off x="281817" y="268618"/>
            <a:ext cx="8271486" cy="523220"/>
            <a:chOff x="703846" y="499731"/>
            <a:chExt cx="8271486" cy="523220"/>
          </a:xfrm>
        </p:grpSpPr>
        <p:sp>
          <p:nvSpPr>
            <p:cNvPr id="40" name="Google Shape;40;p3"/>
            <p:cNvSpPr txBox="1"/>
            <p:nvPr/>
          </p:nvSpPr>
          <p:spPr>
            <a:xfrm>
              <a:off x="1348888" y="499731"/>
              <a:ext cx="76264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Ordnance Survey Maps</a:t>
              </a:r>
              <a:endParaRPr/>
            </a:p>
          </p:txBody>
        </p:sp>
        <p:sp>
          <p:nvSpPr>
            <p:cNvPr id="41" name="Google Shape;41;p3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7.1</a:t>
              </a:r>
              <a:endParaRPr/>
            </a:p>
          </p:txBody>
        </p:sp>
      </p:grpSp>
      <p:sp>
        <p:nvSpPr>
          <p:cNvPr id="42" name="Google Shape;42;p3"/>
          <p:cNvSpPr txBox="1"/>
          <p:nvPr/>
        </p:nvSpPr>
        <p:spPr>
          <a:xfrm>
            <a:off x="287999" y="1256342"/>
            <a:ext cx="86697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scaled-down drawing or plan of all or part of the earth’s surface.</a:t>
            </a:r>
            <a:endParaRPr/>
          </a:p>
        </p:txBody>
      </p:sp>
      <p:grpSp>
        <p:nvGrpSpPr>
          <p:cNvPr id="43" name="Google Shape;43;p3"/>
          <p:cNvGrpSpPr/>
          <p:nvPr/>
        </p:nvGrpSpPr>
        <p:grpSpPr>
          <a:xfrm>
            <a:off x="1056470" y="1768973"/>
            <a:ext cx="6287720" cy="4756052"/>
            <a:chOff x="196689" y="1795790"/>
            <a:chExt cx="6606000" cy="4996800"/>
          </a:xfrm>
        </p:grpSpPr>
        <p:sp>
          <p:nvSpPr>
            <p:cNvPr id="44" name="Google Shape;44;p3"/>
            <p:cNvSpPr/>
            <p:nvPr/>
          </p:nvSpPr>
          <p:spPr>
            <a:xfrm>
              <a:off x="196689" y="1795790"/>
              <a:ext cx="6606000" cy="499680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5" name="Google Shape;45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5696" y="1826770"/>
              <a:ext cx="6558809" cy="49111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" name="Google Shape;46;p3"/>
          <p:cNvGrpSpPr/>
          <p:nvPr/>
        </p:nvGrpSpPr>
        <p:grpSpPr>
          <a:xfrm>
            <a:off x="5454042" y="3640733"/>
            <a:ext cx="3503690" cy="2575578"/>
            <a:chOff x="1398182" y="2207601"/>
            <a:chExt cx="3503690" cy="2575578"/>
          </a:xfrm>
        </p:grpSpPr>
        <p:sp>
          <p:nvSpPr>
            <p:cNvPr id="47" name="Google Shape;47;p3"/>
            <p:cNvSpPr/>
            <p:nvPr/>
          </p:nvSpPr>
          <p:spPr>
            <a:xfrm>
              <a:off x="1552354" y="2445489"/>
              <a:ext cx="3349518" cy="2337690"/>
            </a:xfrm>
            <a:prstGeom prst="rect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" name="Google Shape;48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7455" y="2207601"/>
              <a:ext cx="585787" cy="757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49;p3"/>
            <p:cNvSpPr txBox="1"/>
            <p:nvPr/>
          </p:nvSpPr>
          <p:spPr>
            <a:xfrm>
              <a:off x="1398182" y="2595506"/>
              <a:ext cx="1562986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6A80C"/>
                  </a:solidFill>
                  <a:latin typeface="Calibri"/>
                  <a:ea typeface="Calibri"/>
                  <a:cs typeface="Calibri"/>
                  <a:sym typeface="Calibri"/>
                </a:rPr>
                <a:t>Fun Fact!</a:t>
              </a:r>
              <a:endParaRPr/>
            </a:p>
          </p:txBody>
        </p:sp>
        <p:sp>
          <p:nvSpPr>
            <p:cNvPr id="50" name="Google Shape;50;p3"/>
            <p:cNvSpPr txBox="1"/>
            <p:nvPr/>
          </p:nvSpPr>
          <p:spPr>
            <a:xfrm>
              <a:off x="1637412" y="3030275"/>
              <a:ext cx="2974556" cy="1477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Cartography is the study of maps and map-making.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Someone who makes maps is called a </a:t>
              </a:r>
              <a:r>
                <a:rPr b="1"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cartographer</a:t>
              </a: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30"/>
          <p:cNvGrpSpPr/>
          <p:nvPr/>
        </p:nvGrpSpPr>
        <p:grpSpPr>
          <a:xfrm>
            <a:off x="2403556" y="2201758"/>
            <a:ext cx="6264000" cy="4214042"/>
            <a:chOff x="1813673" y="1874933"/>
            <a:chExt cx="5589246" cy="3760108"/>
          </a:xfrm>
        </p:grpSpPr>
        <p:sp>
          <p:nvSpPr>
            <p:cNvPr id="544" name="Google Shape;544;p30"/>
            <p:cNvSpPr/>
            <p:nvPr/>
          </p:nvSpPr>
          <p:spPr>
            <a:xfrm>
              <a:off x="1813673" y="1874933"/>
              <a:ext cx="5589246" cy="3760108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5" name="Google Shape;545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48979" y="1912583"/>
              <a:ext cx="5517385" cy="36782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6" name="Google Shape;546;p30"/>
          <p:cNvGrpSpPr/>
          <p:nvPr/>
        </p:nvGrpSpPr>
        <p:grpSpPr>
          <a:xfrm>
            <a:off x="2405221" y="2203200"/>
            <a:ext cx="6264000" cy="4214042"/>
            <a:chOff x="1813673" y="1874933"/>
            <a:chExt cx="5589246" cy="3760108"/>
          </a:xfrm>
        </p:grpSpPr>
        <p:sp>
          <p:nvSpPr>
            <p:cNvPr id="547" name="Google Shape;547;p30"/>
            <p:cNvSpPr/>
            <p:nvPr/>
          </p:nvSpPr>
          <p:spPr>
            <a:xfrm>
              <a:off x="1813673" y="1874933"/>
              <a:ext cx="5589246" cy="3760108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8" name="Google Shape;548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8979" y="1913609"/>
              <a:ext cx="5517385" cy="36762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9" name="Google Shape;549;p30"/>
          <p:cNvGrpSpPr/>
          <p:nvPr/>
        </p:nvGrpSpPr>
        <p:grpSpPr>
          <a:xfrm>
            <a:off x="281817" y="268618"/>
            <a:ext cx="8271486" cy="523220"/>
            <a:chOff x="703846" y="499731"/>
            <a:chExt cx="8271486" cy="523220"/>
          </a:xfrm>
        </p:grpSpPr>
        <p:sp>
          <p:nvSpPr>
            <p:cNvPr id="550" name="Google Shape;550;p30"/>
            <p:cNvSpPr txBox="1"/>
            <p:nvPr/>
          </p:nvSpPr>
          <p:spPr>
            <a:xfrm>
              <a:off x="1348888" y="499731"/>
              <a:ext cx="76264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Reading the Human Landscape</a:t>
              </a:r>
              <a:endParaRPr/>
            </a:p>
          </p:txBody>
        </p:sp>
        <p:sp>
          <p:nvSpPr>
            <p:cNvPr id="551" name="Google Shape;551;p30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7.9</a:t>
              </a:r>
              <a:endParaRPr/>
            </a:p>
          </p:txBody>
        </p:sp>
      </p:grpSp>
      <p:sp>
        <p:nvSpPr>
          <p:cNvPr id="552" name="Google Shape;552;p30"/>
          <p:cNvSpPr txBox="1"/>
          <p:nvPr/>
        </p:nvSpPr>
        <p:spPr>
          <a:xfrm>
            <a:off x="288000" y="1169766"/>
            <a:ext cx="1410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0"/>
          <p:cNvSpPr txBox="1"/>
          <p:nvPr/>
        </p:nvSpPr>
        <p:spPr>
          <a:xfrm>
            <a:off x="287999" y="1625364"/>
            <a:ext cx="86161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Ireland, most transport is carried out on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roads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grpSp>
        <p:nvGrpSpPr>
          <p:cNvPr id="554" name="Google Shape;554;p30"/>
          <p:cNvGrpSpPr/>
          <p:nvPr/>
        </p:nvGrpSpPr>
        <p:grpSpPr>
          <a:xfrm>
            <a:off x="654754" y="2251891"/>
            <a:ext cx="2558830" cy="369332"/>
            <a:chOff x="861237" y="1958021"/>
            <a:chExt cx="2558830" cy="369332"/>
          </a:xfrm>
        </p:grpSpPr>
        <p:sp>
          <p:nvSpPr>
            <p:cNvPr id="555" name="Google Shape;555;p30"/>
            <p:cNvSpPr txBox="1"/>
            <p:nvPr/>
          </p:nvSpPr>
          <p:spPr>
            <a:xfrm>
              <a:off x="978744" y="1958021"/>
              <a:ext cx="244132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Rail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861237" y="2089741"/>
              <a:ext cx="101009" cy="101009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30"/>
          <p:cNvGrpSpPr/>
          <p:nvPr/>
        </p:nvGrpSpPr>
        <p:grpSpPr>
          <a:xfrm>
            <a:off x="654754" y="2899891"/>
            <a:ext cx="2558830" cy="369332"/>
            <a:chOff x="861237" y="1958021"/>
            <a:chExt cx="2558830" cy="369332"/>
          </a:xfrm>
        </p:grpSpPr>
        <p:sp>
          <p:nvSpPr>
            <p:cNvPr id="558" name="Google Shape;558;p30"/>
            <p:cNvSpPr txBox="1"/>
            <p:nvPr/>
          </p:nvSpPr>
          <p:spPr>
            <a:xfrm>
              <a:off x="978745" y="1958021"/>
              <a:ext cx="2441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Air</a:t>
              </a:r>
              <a:endParaRPr baseline="30000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861237" y="2089741"/>
              <a:ext cx="101009" cy="101009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30"/>
          <p:cNvGrpSpPr/>
          <p:nvPr/>
        </p:nvGrpSpPr>
        <p:grpSpPr>
          <a:xfrm>
            <a:off x="654754" y="3547891"/>
            <a:ext cx="2558830" cy="369332"/>
            <a:chOff x="861237" y="1958021"/>
            <a:chExt cx="2558830" cy="369332"/>
          </a:xfrm>
        </p:grpSpPr>
        <p:sp>
          <p:nvSpPr>
            <p:cNvPr id="561" name="Google Shape;561;p30"/>
            <p:cNvSpPr txBox="1"/>
            <p:nvPr/>
          </p:nvSpPr>
          <p:spPr>
            <a:xfrm>
              <a:off x="978745" y="1958021"/>
              <a:ext cx="2441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Sea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861237" y="2089741"/>
              <a:ext cx="101009" cy="101009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3" name="Google Shape;563;p30"/>
          <p:cNvGrpSpPr/>
          <p:nvPr/>
        </p:nvGrpSpPr>
        <p:grpSpPr>
          <a:xfrm>
            <a:off x="654754" y="4195891"/>
            <a:ext cx="2558830" cy="369332"/>
            <a:chOff x="861237" y="1958021"/>
            <a:chExt cx="2558830" cy="369332"/>
          </a:xfrm>
        </p:grpSpPr>
        <p:sp>
          <p:nvSpPr>
            <p:cNvPr id="564" name="Google Shape;564;p30"/>
            <p:cNvSpPr txBox="1"/>
            <p:nvPr/>
          </p:nvSpPr>
          <p:spPr>
            <a:xfrm>
              <a:off x="978745" y="1958021"/>
              <a:ext cx="2441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River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861237" y="2089741"/>
              <a:ext cx="101009" cy="101009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6" name="Google Shape;566;p30"/>
          <p:cNvGrpSpPr/>
          <p:nvPr/>
        </p:nvGrpSpPr>
        <p:grpSpPr>
          <a:xfrm>
            <a:off x="654754" y="4843891"/>
            <a:ext cx="2558830" cy="369332"/>
            <a:chOff x="861237" y="1958021"/>
            <a:chExt cx="2558830" cy="369332"/>
          </a:xfrm>
        </p:grpSpPr>
        <p:sp>
          <p:nvSpPr>
            <p:cNvPr id="567" name="Google Shape;567;p30"/>
            <p:cNvSpPr txBox="1"/>
            <p:nvPr/>
          </p:nvSpPr>
          <p:spPr>
            <a:xfrm>
              <a:off x="978745" y="1958021"/>
              <a:ext cx="2441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Canal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861237" y="2089741"/>
              <a:ext cx="101009" cy="101009"/>
            </a:xfrm>
            <a:prstGeom prst="ellipse">
              <a:avLst/>
            </a:prstGeom>
            <a:solidFill>
              <a:srgbClr val="F6A8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30"/>
          <p:cNvGrpSpPr/>
          <p:nvPr/>
        </p:nvGrpSpPr>
        <p:grpSpPr>
          <a:xfrm>
            <a:off x="2405221" y="2203200"/>
            <a:ext cx="5878800" cy="4214042"/>
            <a:chOff x="1813672" y="1874933"/>
            <a:chExt cx="5245541" cy="3760108"/>
          </a:xfrm>
        </p:grpSpPr>
        <p:sp>
          <p:nvSpPr>
            <p:cNvPr id="570" name="Google Shape;570;p30"/>
            <p:cNvSpPr/>
            <p:nvPr/>
          </p:nvSpPr>
          <p:spPr>
            <a:xfrm>
              <a:off x="1813672" y="1874933"/>
              <a:ext cx="5245541" cy="3760108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1" name="Google Shape;571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60440" y="1912583"/>
              <a:ext cx="5149559" cy="36782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2" name="Google Shape;572;p30"/>
          <p:cNvGrpSpPr/>
          <p:nvPr/>
        </p:nvGrpSpPr>
        <p:grpSpPr>
          <a:xfrm>
            <a:off x="2405221" y="2203200"/>
            <a:ext cx="5594400" cy="4214042"/>
            <a:chOff x="1813673" y="1874933"/>
            <a:chExt cx="4991776" cy="3760108"/>
          </a:xfrm>
        </p:grpSpPr>
        <p:sp>
          <p:nvSpPr>
            <p:cNvPr id="573" name="Google Shape;573;p30"/>
            <p:cNvSpPr/>
            <p:nvPr/>
          </p:nvSpPr>
          <p:spPr>
            <a:xfrm>
              <a:off x="1813673" y="1874933"/>
              <a:ext cx="4991776" cy="3760108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4" name="Google Shape;574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54685" y="1913609"/>
              <a:ext cx="4901605" cy="36762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5" name="Google Shape;575;p30"/>
          <p:cNvSpPr txBox="1"/>
          <p:nvPr/>
        </p:nvSpPr>
        <p:spPr>
          <a:xfrm>
            <a:off x="4920595" y="1621320"/>
            <a:ext cx="86161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Transport also takes place by:</a:t>
            </a:r>
            <a:endParaRPr/>
          </a:p>
        </p:txBody>
      </p:sp>
      <p:grpSp>
        <p:nvGrpSpPr>
          <p:cNvPr id="576" name="Google Shape;576;p30"/>
          <p:cNvGrpSpPr/>
          <p:nvPr/>
        </p:nvGrpSpPr>
        <p:grpSpPr>
          <a:xfrm>
            <a:off x="2405221" y="2203200"/>
            <a:ext cx="6264000" cy="4214042"/>
            <a:chOff x="1813673" y="1874933"/>
            <a:chExt cx="5589246" cy="3760108"/>
          </a:xfrm>
        </p:grpSpPr>
        <p:sp>
          <p:nvSpPr>
            <p:cNvPr id="577" name="Google Shape;577;p30"/>
            <p:cNvSpPr/>
            <p:nvPr/>
          </p:nvSpPr>
          <p:spPr>
            <a:xfrm>
              <a:off x="1813673" y="1874933"/>
              <a:ext cx="5589246" cy="3760108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8" name="Google Shape;578;p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48979" y="1925924"/>
              <a:ext cx="5517385" cy="36515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9" name="Google Shape;579;p30"/>
          <p:cNvGrpSpPr/>
          <p:nvPr/>
        </p:nvGrpSpPr>
        <p:grpSpPr>
          <a:xfrm>
            <a:off x="2405221" y="2203200"/>
            <a:ext cx="6264000" cy="4214042"/>
            <a:chOff x="1813673" y="1874933"/>
            <a:chExt cx="5589246" cy="3760108"/>
          </a:xfrm>
        </p:grpSpPr>
        <p:sp>
          <p:nvSpPr>
            <p:cNvPr id="580" name="Google Shape;580;p30"/>
            <p:cNvSpPr/>
            <p:nvPr/>
          </p:nvSpPr>
          <p:spPr>
            <a:xfrm>
              <a:off x="1813673" y="1874933"/>
              <a:ext cx="5589246" cy="3760108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1" name="Google Shape;581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67462" y="1925924"/>
              <a:ext cx="5480417" cy="36515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2" name="Google Shape;582;p30"/>
          <p:cNvSpPr txBox="1"/>
          <p:nvPr/>
        </p:nvSpPr>
        <p:spPr>
          <a:xfrm>
            <a:off x="288000" y="5465697"/>
            <a:ext cx="211555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Relief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drainage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can influence route ways.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31"/>
          <p:cNvGrpSpPr/>
          <p:nvPr/>
        </p:nvGrpSpPr>
        <p:grpSpPr>
          <a:xfrm>
            <a:off x="281816" y="268618"/>
            <a:ext cx="8271486" cy="523220"/>
            <a:chOff x="703845" y="499731"/>
            <a:chExt cx="8271486" cy="523220"/>
          </a:xfrm>
        </p:grpSpPr>
        <p:sp>
          <p:nvSpPr>
            <p:cNvPr id="588" name="Google Shape;588;p31"/>
            <p:cNvSpPr txBox="1"/>
            <p:nvPr/>
          </p:nvSpPr>
          <p:spPr>
            <a:xfrm>
              <a:off x="1567832" y="499731"/>
              <a:ext cx="74074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Settlement on an OS Map</a:t>
              </a:r>
              <a:endParaRPr/>
            </a:p>
          </p:txBody>
        </p:sp>
        <p:sp>
          <p:nvSpPr>
            <p:cNvPr id="589" name="Google Shape;589;p31"/>
            <p:cNvSpPr txBox="1"/>
            <p:nvPr/>
          </p:nvSpPr>
          <p:spPr>
            <a:xfrm>
              <a:off x="703845" y="499731"/>
              <a:ext cx="10572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7.10</a:t>
              </a:r>
              <a:endParaRPr/>
            </a:p>
          </p:txBody>
        </p:sp>
      </p:grpSp>
      <p:sp>
        <p:nvSpPr>
          <p:cNvPr id="590" name="Google Shape;590;p31"/>
          <p:cNvSpPr txBox="1"/>
          <p:nvPr/>
        </p:nvSpPr>
        <p:spPr>
          <a:xfrm>
            <a:off x="287999" y="1583946"/>
            <a:ext cx="86161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settlement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place where people live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There are a number of different types of settlement that can be seen on an OS map.</a:t>
            </a:r>
            <a:endParaRPr/>
          </a:p>
        </p:txBody>
      </p:sp>
      <p:graphicFrame>
        <p:nvGraphicFramePr>
          <p:cNvPr id="591" name="Google Shape;591;p31"/>
          <p:cNvGraphicFramePr/>
          <p:nvPr/>
        </p:nvGraphicFramePr>
        <p:xfrm>
          <a:off x="621220" y="26059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{2C423D28-EEBE-4750-A805-5A6B9C7B5EB3}</a:tableStyleId>
              </a:tblPr>
              <a:tblGrid>
                <a:gridCol w="2885225"/>
                <a:gridCol w="4928350"/>
              </a:tblGrid>
              <a:tr h="21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</a:rPr>
                        <a:t>Former/Historic settlement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97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1800">
                          <a:solidFill>
                            <a:schemeClr val="dk1"/>
                          </a:solidFill>
                        </a:rPr>
                        <a:t>Ancient or historical sites of where humans lived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</a:rPr>
                        <a:t>Rural settlement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97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1800">
                          <a:solidFill>
                            <a:schemeClr val="dk1"/>
                          </a:solidFill>
                        </a:rPr>
                        <a:t>Small villages and isolated houses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</a:rPr>
                        <a:t>Urban settlement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97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Cities and towns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</a:rPr>
                        <a:t>Place names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97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Common place names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92" name="Google Shape;592;p31"/>
          <p:cNvSpPr/>
          <p:nvPr/>
        </p:nvSpPr>
        <p:spPr>
          <a:xfrm>
            <a:off x="3544502" y="2638818"/>
            <a:ext cx="4766029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31"/>
          <p:cNvSpPr/>
          <p:nvPr/>
        </p:nvSpPr>
        <p:spPr>
          <a:xfrm>
            <a:off x="3572113" y="3288223"/>
            <a:ext cx="4200028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31"/>
          <p:cNvSpPr/>
          <p:nvPr/>
        </p:nvSpPr>
        <p:spPr>
          <a:xfrm>
            <a:off x="3558308" y="3910018"/>
            <a:ext cx="4200028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1"/>
          <p:cNvSpPr/>
          <p:nvPr/>
        </p:nvSpPr>
        <p:spPr>
          <a:xfrm>
            <a:off x="3572113" y="4573231"/>
            <a:ext cx="4200028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32"/>
          <p:cNvGrpSpPr/>
          <p:nvPr/>
        </p:nvGrpSpPr>
        <p:grpSpPr>
          <a:xfrm>
            <a:off x="281816" y="268618"/>
            <a:ext cx="8271486" cy="523220"/>
            <a:chOff x="703845" y="499731"/>
            <a:chExt cx="8271486" cy="523220"/>
          </a:xfrm>
        </p:grpSpPr>
        <p:sp>
          <p:nvSpPr>
            <p:cNvPr id="601" name="Google Shape;601;p32"/>
            <p:cNvSpPr txBox="1"/>
            <p:nvPr/>
          </p:nvSpPr>
          <p:spPr>
            <a:xfrm>
              <a:off x="1567832" y="499731"/>
              <a:ext cx="74074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Settlement on an OS Map</a:t>
              </a:r>
              <a:endParaRPr/>
            </a:p>
          </p:txBody>
        </p:sp>
        <p:sp>
          <p:nvSpPr>
            <p:cNvPr id="602" name="Google Shape;602;p32"/>
            <p:cNvSpPr txBox="1"/>
            <p:nvPr/>
          </p:nvSpPr>
          <p:spPr>
            <a:xfrm>
              <a:off x="703845" y="499731"/>
              <a:ext cx="10572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7.10</a:t>
              </a:r>
              <a:endParaRPr/>
            </a:p>
          </p:txBody>
        </p:sp>
      </p:grpSp>
      <p:sp>
        <p:nvSpPr>
          <p:cNvPr id="603" name="Google Shape;603;p32"/>
          <p:cNvSpPr txBox="1"/>
          <p:nvPr/>
        </p:nvSpPr>
        <p:spPr>
          <a:xfrm>
            <a:off x="287999" y="1169766"/>
            <a:ext cx="29009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Rural Settlement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32"/>
          <p:cNvSpPr txBox="1"/>
          <p:nvPr/>
        </p:nvSpPr>
        <p:spPr>
          <a:xfrm>
            <a:off x="287999" y="1708200"/>
            <a:ext cx="86161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a number of factors that affect the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density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(the amount of settlement) and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rural settlement.</a:t>
            </a:r>
            <a:endParaRPr/>
          </a:p>
        </p:txBody>
      </p:sp>
      <p:graphicFrame>
        <p:nvGraphicFramePr>
          <p:cNvPr id="605" name="Google Shape;605;p32"/>
          <p:cNvGraphicFramePr/>
          <p:nvPr/>
        </p:nvGraphicFramePr>
        <p:xfrm>
          <a:off x="677664" y="26314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{2C423D28-EEBE-4750-A805-5A6B9C7B5EB3}</a:tableStyleId>
              </a:tblPr>
              <a:tblGrid>
                <a:gridCol w="1904675"/>
                <a:gridCol w="5908875"/>
              </a:tblGrid>
              <a:tr h="21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</a:rPr>
                        <a:t>Altitude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97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1800">
                          <a:solidFill>
                            <a:schemeClr val="dk1"/>
                          </a:solidFill>
                        </a:rPr>
                        <a:t>Most human settlement is found on land below 200 m (coloured green on OS maps). Land above that is often too cold, wet and windy to live on.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</a:rPr>
                        <a:t>Slope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97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1800">
                          <a:solidFill>
                            <a:schemeClr val="dk1"/>
                          </a:solidFill>
                        </a:rPr>
                        <a:t>Most building is done on flat or gently-sloping land. Farming is also easier on this type of land.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</a:rPr>
                        <a:t>Aspect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97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This refers to the direction in which the slope faces. South- facing slopes receive more sun and therefore are preferable for settlement.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</a:rPr>
                        <a:t>Drainage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97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Well-drained land is better for settlement. Marshes or rivers that are prone to flood are avoided where possible.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06" name="Google Shape;606;p32"/>
          <p:cNvSpPr/>
          <p:nvPr/>
        </p:nvSpPr>
        <p:spPr>
          <a:xfrm>
            <a:off x="2651976" y="2687860"/>
            <a:ext cx="5518357" cy="9669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32"/>
          <p:cNvSpPr/>
          <p:nvPr/>
        </p:nvSpPr>
        <p:spPr>
          <a:xfrm>
            <a:off x="2626188" y="3737792"/>
            <a:ext cx="574920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32"/>
          <p:cNvSpPr/>
          <p:nvPr/>
        </p:nvSpPr>
        <p:spPr>
          <a:xfrm>
            <a:off x="2652004" y="4590677"/>
            <a:ext cx="5686137" cy="8985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32"/>
          <p:cNvSpPr/>
          <p:nvPr/>
        </p:nvSpPr>
        <p:spPr>
          <a:xfrm>
            <a:off x="2651976" y="5634889"/>
            <a:ext cx="5749200" cy="72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33"/>
          <p:cNvGrpSpPr/>
          <p:nvPr/>
        </p:nvGrpSpPr>
        <p:grpSpPr>
          <a:xfrm>
            <a:off x="281816" y="268618"/>
            <a:ext cx="8271486" cy="523220"/>
            <a:chOff x="703845" y="499731"/>
            <a:chExt cx="8271486" cy="523220"/>
          </a:xfrm>
        </p:grpSpPr>
        <p:sp>
          <p:nvSpPr>
            <p:cNvPr id="615" name="Google Shape;615;p33"/>
            <p:cNvSpPr txBox="1"/>
            <p:nvPr/>
          </p:nvSpPr>
          <p:spPr>
            <a:xfrm>
              <a:off x="1567832" y="499731"/>
              <a:ext cx="74074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Settlement on an OS Map</a:t>
              </a:r>
              <a:endParaRPr/>
            </a:p>
          </p:txBody>
        </p:sp>
        <p:sp>
          <p:nvSpPr>
            <p:cNvPr id="616" name="Google Shape;616;p33"/>
            <p:cNvSpPr txBox="1"/>
            <p:nvPr/>
          </p:nvSpPr>
          <p:spPr>
            <a:xfrm>
              <a:off x="703845" y="499731"/>
              <a:ext cx="10572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7.10</a:t>
              </a:r>
              <a:endParaRPr/>
            </a:p>
          </p:txBody>
        </p:sp>
      </p:grpSp>
      <p:sp>
        <p:nvSpPr>
          <p:cNvPr id="617" name="Google Shape;617;p33"/>
          <p:cNvSpPr txBox="1"/>
          <p:nvPr/>
        </p:nvSpPr>
        <p:spPr>
          <a:xfrm>
            <a:off x="287999" y="1169766"/>
            <a:ext cx="29009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Rural Settlement Patterns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33"/>
          <p:cNvSpPr txBox="1"/>
          <p:nvPr/>
        </p:nvSpPr>
        <p:spPr>
          <a:xfrm>
            <a:off x="287999" y="1708200"/>
            <a:ext cx="86161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Settlement patterns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means the general way or shape that houses are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an OS map. Rural settlement patterns generally have three patterns.</a:t>
            </a:r>
            <a:endParaRPr/>
          </a:p>
        </p:txBody>
      </p:sp>
      <p:grpSp>
        <p:nvGrpSpPr>
          <p:cNvPr id="619" name="Google Shape;619;p33"/>
          <p:cNvGrpSpPr/>
          <p:nvPr/>
        </p:nvGrpSpPr>
        <p:grpSpPr>
          <a:xfrm>
            <a:off x="0" y="2678310"/>
            <a:ext cx="9144000" cy="3741355"/>
            <a:chOff x="0" y="2678310"/>
            <a:chExt cx="9144000" cy="3741355"/>
          </a:xfrm>
        </p:grpSpPr>
        <p:sp>
          <p:nvSpPr>
            <p:cNvPr id="620" name="Google Shape;620;p33"/>
            <p:cNvSpPr/>
            <p:nvPr/>
          </p:nvSpPr>
          <p:spPr>
            <a:xfrm>
              <a:off x="4320923" y="3139150"/>
              <a:ext cx="4680000" cy="298800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1" name="Google Shape;621;p33"/>
            <p:cNvGrpSpPr/>
            <p:nvPr/>
          </p:nvGrpSpPr>
          <p:grpSpPr>
            <a:xfrm>
              <a:off x="0" y="2678310"/>
              <a:ext cx="9144000" cy="3741355"/>
              <a:chOff x="0" y="2678310"/>
              <a:chExt cx="9144000" cy="3741355"/>
            </a:xfrm>
          </p:grpSpPr>
          <p:sp>
            <p:nvSpPr>
              <p:cNvPr id="622" name="Google Shape;622;p33"/>
              <p:cNvSpPr/>
              <p:nvPr/>
            </p:nvSpPr>
            <p:spPr>
              <a:xfrm>
                <a:off x="0" y="2678310"/>
                <a:ext cx="9144000" cy="3741355"/>
              </a:xfrm>
              <a:prstGeom prst="rect">
                <a:avLst/>
              </a:prstGeom>
              <a:solidFill>
                <a:srgbClr val="F0C8B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33"/>
              <p:cNvSpPr txBox="1"/>
              <p:nvPr/>
            </p:nvSpPr>
            <p:spPr>
              <a:xfrm>
                <a:off x="288001" y="2981650"/>
                <a:ext cx="2376340" cy="2585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Dispersed settlement patterns </a:t>
                </a:r>
                <a:r>
                  <a:rPr lang="en-GB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will have houses isolated or spread around the countryside. 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They may be farm buildings surrounded by farmland.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4" name="Google Shape;624;p33"/>
            <p:cNvSpPr/>
            <p:nvPr/>
          </p:nvSpPr>
          <p:spPr>
            <a:xfrm>
              <a:off x="4320923" y="3139150"/>
              <a:ext cx="4680000" cy="298800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5" name="Google Shape;625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83164" y="3176488"/>
              <a:ext cx="6472733" cy="29054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34"/>
          <p:cNvGrpSpPr/>
          <p:nvPr/>
        </p:nvGrpSpPr>
        <p:grpSpPr>
          <a:xfrm>
            <a:off x="281816" y="268618"/>
            <a:ext cx="8271486" cy="523220"/>
            <a:chOff x="703845" y="499731"/>
            <a:chExt cx="8271486" cy="523220"/>
          </a:xfrm>
        </p:grpSpPr>
        <p:sp>
          <p:nvSpPr>
            <p:cNvPr id="631" name="Google Shape;631;p34"/>
            <p:cNvSpPr txBox="1"/>
            <p:nvPr/>
          </p:nvSpPr>
          <p:spPr>
            <a:xfrm>
              <a:off x="1567832" y="499731"/>
              <a:ext cx="74074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Settlement on an OS Map</a:t>
              </a:r>
              <a:endParaRPr/>
            </a:p>
          </p:txBody>
        </p:sp>
        <p:sp>
          <p:nvSpPr>
            <p:cNvPr id="632" name="Google Shape;632;p34"/>
            <p:cNvSpPr txBox="1"/>
            <p:nvPr/>
          </p:nvSpPr>
          <p:spPr>
            <a:xfrm>
              <a:off x="703845" y="499731"/>
              <a:ext cx="10572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7.10</a:t>
              </a:r>
              <a:endParaRPr/>
            </a:p>
          </p:txBody>
        </p:sp>
      </p:grpSp>
      <p:sp>
        <p:nvSpPr>
          <p:cNvPr id="633" name="Google Shape;633;p34"/>
          <p:cNvSpPr txBox="1"/>
          <p:nvPr/>
        </p:nvSpPr>
        <p:spPr>
          <a:xfrm>
            <a:off x="287999" y="1169766"/>
            <a:ext cx="29009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Rural Settlement Patterns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34"/>
          <p:cNvSpPr txBox="1"/>
          <p:nvPr/>
        </p:nvSpPr>
        <p:spPr>
          <a:xfrm>
            <a:off x="287999" y="1708200"/>
            <a:ext cx="86161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Settlement patterns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means the general way or shape that houses are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an OS map. Rural settlement patterns generally have three patterns.</a:t>
            </a:r>
            <a:endParaRPr/>
          </a:p>
        </p:txBody>
      </p:sp>
      <p:grpSp>
        <p:nvGrpSpPr>
          <p:cNvPr id="635" name="Google Shape;635;p34"/>
          <p:cNvGrpSpPr/>
          <p:nvPr/>
        </p:nvGrpSpPr>
        <p:grpSpPr>
          <a:xfrm>
            <a:off x="0" y="2678310"/>
            <a:ext cx="9144000" cy="3741355"/>
            <a:chOff x="0" y="2678310"/>
            <a:chExt cx="9144000" cy="3741355"/>
          </a:xfrm>
        </p:grpSpPr>
        <p:sp>
          <p:nvSpPr>
            <p:cNvPr id="636" name="Google Shape;636;p34"/>
            <p:cNvSpPr/>
            <p:nvPr/>
          </p:nvSpPr>
          <p:spPr>
            <a:xfrm>
              <a:off x="0" y="2678310"/>
              <a:ext cx="9144000" cy="3741355"/>
            </a:xfrm>
            <a:prstGeom prst="rect">
              <a:avLst/>
            </a:prstGeom>
            <a:solidFill>
              <a:srgbClr val="FCF3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4320923" y="3139150"/>
              <a:ext cx="4680000" cy="298800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4"/>
            <p:cNvSpPr txBox="1"/>
            <p:nvPr/>
          </p:nvSpPr>
          <p:spPr>
            <a:xfrm>
              <a:off x="288001" y="2981650"/>
              <a:ext cx="2279705" cy="3139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Linear settlement patterns </a:t>
              </a: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(also called ‘ribbon’ settlement) represent buildings that follow a road or coastline in a direct style.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They can also be found at the foot of steep hills.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9" name="Google Shape;639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83164" y="3174934"/>
              <a:ext cx="6472733" cy="2908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" name="Google Shape;644;p35"/>
          <p:cNvGrpSpPr/>
          <p:nvPr/>
        </p:nvGrpSpPr>
        <p:grpSpPr>
          <a:xfrm>
            <a:off x="281816" y="268618"/>
            <a:ext cx="8271486" cy="523220"/>
            <a:chOff x="703845" y="499731"/>
            <a:chExt cx="8271486" cy="523220"/>
          </a:xfrm>
        </p:grpSpPr>
        <p:sp>
          <p:nvSpPr>
            <p:cNvPr id="645" name="Google Shape;645;p35"/>
            <p:cNvSpPr txBox="1"/>
            <p:nvPr/>
          </p:nvSpPr>
          <p:spPr>
            <a:xfrm>
              <a:off x="1567832" y="499731"/>
              <a:ext cx="74074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Settlement on an OS Map</a:t>
              </a:r>
              <a:endParaRPr/>
            </a:p>
          </p:txBody>
        </p:sp>
        <p:sp>
          <p:nvSpPr>
            <p:cNvPr id="646" name="Google Shape;646;p35"/>
            <p:cNvSpPr txBox="1"/>
            <p:nvPr/>
          </p:nvSpPr>
          <p:spPr>
            <a:xfrm>
              <a:off x="703845" y="499731"/>
              <a:ext cx="10572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7.10</a:t>
              </a:r>
              <a:endParaRPr/>
            </a:p>
          </p:txBody>
        </p:sp>
      </p:grpSp>
      <p:sp>
        <p:nvSpPr>
          <p:cNvPr id="647" name="Google Shape;647;p35"/>
          <p:cNvSpPr txBox="1"/>
          <p:nvPr/>
        </p:nvSpPr>
        <p:spPr>
          <a:xfrm>
            <a:off x="287999" y="1169766"/>
            <a:ext cx="29009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Rural Settlement Patterns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35"/>
          <p:cNvSpPr txBox="1"/>
          <p:nvPr/>
        </p:nvSpPr>
        <p:spPr>
          <a:xfrm>
            <a:off x="287999" y="1708200"/>
            <a:ext cx="86161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Settlement patterns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means the general way or shape that houses are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an OS map. Rural settlement patterns generally have three patterns.</a:t>
            </a:r>
            <a:endParaRPr/>
          </a:p>
        </p:txBody>
      </p:sp>
      <p:grpSp>
        <p:nvGrpSpPr>
          <p:cNvPr id="649" name="Google Shape;649;p35"/>
          <p:cNvGrpSpPr/>
          <p:nvPr/>
        </p:nvGrpSpPr>
        <p:grpSpPr>
          <a:xfrm>
            <a:off x="0" y="2678310"/>
            <a:ext cx="9144000" cy="3741355"/>
            <a:chOff x="0" y="2678310"/>
            <a:chExt cx="9144000" cy="3741355"/>
          </a:xfrm>
        </p:grpSpPr>
        <p:sp>
          <p:nvSpPr>
            <p:cNvPr id="650" name="Google Shape;650;p35"/>
            <p:cNvSpPr/>
            <p:nvPr/>
          </p:nvSpPr>
          <p:spPr>
            <a:xfrm>
              <a:off x="0" y="2678310"/>
              <a:ext cx="9144000" cy="3741355"/>
            </a:xfrm>
            <a:prstGeom prst="rect">
              <a:avLst/>
            </a:prstGeom>
            <a:solidFill>
              <a:srgbClr val="D8EA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4320923" y="3139150"/>
              <a:ext cx="4680000" cy="298800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35"/>
            <p:cNvSpPr txBox="1"/>
            <p:nvPr/>
          </p:nvSpPr>
          <p:spPr>
            <a:xfrm>
              <a:off x="288001" y="2981650"/>
              <a:ext cx="2195163" cy="25853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Nucleated settlement patterns </a:t>
              </a: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are buildings grouped together.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This can mean houses grouped at crossroads, at cul de sacs or in villages.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3" name="Google Shape;653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83164" y="3175763"/>
              <a:ext cx="6472733" cy="29069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36"/>
          <p:cNvGrpSpPr/>
          <p:nvPr/>
        </p:nvGrpSpPr>
        <p:grpSpPr>
          <a:xfrm>
            <a:off x="281816" y="268618"/>
            <a:ext cx="8271486" cy="523220"/>
            <a:chOff x="703845" y="499731"/>
            <a:chExt cx="8271486" cy="523220"/>
          </a:xfrm>
        </p:grpSpPr>
        <p:sp>
          <p:nvSpPr>
            <p:cNvPr id="659" name="Google Shape;659;p36"/>
            <p:cNvSpPr txBox="1"/>
            <p:nvPr/>
          </p:nvSpPr>
          <p:spPr>
            <a:xfrm>
              <a:off x="1567832" y="499731"/>
              <a:ext cx="74074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Settlement on an OS Map</a:t>
              </a:r>
              <a:endParaRPr/>
            </a:p>
          </p:txBody>
        </p:sp>
        <p:sp>
          <p:nvSpPr>
            <p:cNvPr id="660" name="Google Shape;660;p36"/>
            <p:cNvSpPr txBox="1"/>
            <p:nvPr/>
          </p:nvSpPr>
          <p:spPr>
            <a:xfrm>
              <a:off x="703845" y="499731"/>
              <a:ext cx="10572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7.10</a:t>
              </a:r>
              <a:endParaRPr/>
            </a:p>
          </p:txBody>
        </p:sp>
      </p:grpSp>
      <p:sp>
        <p:nvSpPr>
          <p:cNvPr id="661" name="Google Shape;661;p36"/>
          <p:cNvSpPr txBox="1"/>
          <p:nvPr/>
        </p:nvSpPr>
        <p:spPr>
          <a:xfrm>
            <a:off x="288000" y="1169766"/>
            <a:ext cx="4184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Urban Settlement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36"/>
          <p:cNvSpPr txBox="1"/>
          <p:nvPr/>
        </p:nvSpPr>
        <p:spPr>
          <a:xfrm>
            <a:off x="287999" y="1680588"/>
            <a:ext cx="86161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Urban settlement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refers to settlement in towns and cities. There are a number of factors that influence the location of urban settlement.</a:t>
            </a:r>
            <a:endParaRPr/>
          </a:p>
        </p:txBody>
      </p:sp>
      <p:graphicFrame>
        <p:nvGraphicFramePr>
          <p:cNvPr id="663" name="Google Shape;663;p36"/>
          <p:cNvGraphicFramePr/>
          <p:nvPr/>
        </p:nvGraphicFramePr>
        <p:xfrm>
          <a:off x="400888" y="24909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{2C423D28-EEBE-4750-A805-5A6B9C7B5EB3}</a:tableStyleId>
              </a:tblPr>
              <a:tblGrid>
                <a:gridCol w="3092975"/>
                <a:gridCol w="5283225"/>
              </a:tblGrid>
              <a:tr h="21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</a:rPr>
                        <a:t>Flat or gently-sloping land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97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1800">
                          <a:solidFill>
                            <a:schemeClr val="dk1"/>
                          </a:solidFill>
                        </a:rPr>
                        <a:t>Flat or gently-sloping land is favourable for the construction of buildings and roads.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</a:rPr>
                        <a:t>Where transport routes (road, rail, other) meet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97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1800">
                          <a:solidFill>
                            <a:schemeClr val="dk1"/>
                          </a:solidFill>
                        </a:rPr>
                        <a:t>Villages, town and cities can develop at the point where transport routes meet. These are called </a:t>
                      </a:r>
                      <a:r>
                        <a:rPr b="1" lang="en-GB" sz="1800">
                          <a:solidFill>
                            <a:schemeClr val="dk1"/>
                          </a:solidFill>
                        </a:rPr>
                        <a:t>nodal points </a:t>
                      </a:r>
                      <a:r>
                        <a:rPr b="0" lang="en-GB" sz="1800">
                          <a:solidFill>
                            <a:schemeClr val="dk1"/>
                          </a:solidFill>
                        </a:rPr>
                        <a:t>or </a:t>
                      </a:r>
                      <a:r>
                        <a:rPr b="1" lang="en-GB" sz="1800">
                          <a:solidFill>
                            <a:schemeClr val="dk1"/>
                          </a:solidFill>
                        </a:rPr>
                        <a:t>route focus points</a:t>
                      </a:r>
                      <a:r>
                        <a:rPr b="0" lang="en-GB" sz="1800">
                          <a:solidFill>
                            <a:schemeClr val="dk1"/>
                          </a:solidFill>
                        </a:rPr>
                        <a:t>. These types of places may encourage the development of trade.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</a:rPr>
                        <a:t>Bridging points on rivers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97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In the past, bridges were very expensive to construct so roads would converge where one existed. This made areas surrounding bridges attractive locations to begin settlement.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</a:rPr>
                        <a:t>Coastal locations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97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Ports developed at settlement points along the coast to allow trading. This can provide jobs and encourage further settlement.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64" name="Google Shape;664;p36"/>
          <p:cNvSpPr/>
          <p:nvPr/>
        </p:nvSpPr>
        <p:spPr>
          <a:xfrm>
            <a:off x="3543653" y="2523115"/>
            <a:ext cx="4766029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36"/>
          <p:cNvSpPr/>
          <p:nvPr/>
        </p:nvSpPr>
        <p:spPr>
          <a:xfrm>
            <a:off x="3543652" y="3176413"/>
            <a:ext cx="5009649" cy="12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36"/>
          <p:cNvSpPr/>
          <p:nvPr/>
        </p:nvSpPr>
        <p:spPr>
          <a:xfrm>
            <a:off x="3529541" y="4658983"/>
            <a:ext cx="5233457" cy="10701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36"/>
          <p:cNvSpPr/>
          <p:nvPr/>
        </p:nvSpPr>
        <p:spPr>
          <a:xfrm>
            <a:off x="3543682" y="5838530"/>
            <a:ext cx="5009620" cy="816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37"/>
          <p:cNvGrpSpPr/>
          <p:nvPr/>
        </p:nvGrpSpPr>
        <p:grpSpPr>
          <a:xfrm>
            <a:off x="0" y="976510"/>
            <a:ext cx="8906131" cy="1000273"/>
            <a:chOff x="951216" y="573682"/>
            <a:chExt cx="8906131" cy="1000273"/>
          </a:xfrm>
        </p:grpSpPr>
        <p:sp>
          <p:nvSpPr>
            <p:cNvPr id="674" name="Google Shape;674;p37"/>
            <p:cNvSpPr txBox="1"/>
            <p:nvPr/>
          </p:nvSpPr>
          <p:spPr>
            <a:xfrm>
              <a:off x="2036304" y="619848"/>
              <a:ext cx="7821043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Video: Mapping the World – Analyzing Historical Sketch Maps</a:t>
              </a:r>
              <a:endParaRPr/>
            </a:p>
          </p:txBody>
        </p:sp>
        <p:sp>
          <p:nvSpPr>
            <p:cNvPr id="675" name="Google Shape;675;p37"/>
            <p:cNvSpPr txBox="1"/>
            <p:nvPr/>
          </p:nvSpPr>
          <p:spPr>
            <a:xfrm>
              <a:off x="951216" y="573682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E749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6" name="Google Shape;676;p3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5088" y="2109025"/>
            <a:ext cx="7362825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8"/>
          <p:cNvGrpSpPr/>
          <p:nvPr/>
        </p:nvGrpSpPr>
        <p:grpSpPr>
          <a:xfrm>
            <a:off x="0" y="878038"/>
            <a:ext cx="8580293" cy="954107"/>
            <a:chOff x="951216" y="475210"/>
            <a:chExt cx="8580293" cy="954107"/>
          </a:xfrm>
        </p:grpSpPr>
        <p:sp>
          <p:nvSpPr>
            <p:cNvPr id="683" name="Google Shape;683;p38"/>
            <p:cNvSpPr txBox="1"/>
            <p:nvPr/>
          </p:nvSpPr>
          <p:spPr>
            <a:xfrm>
              <a:off x="1905065" y="475210"/>
              <a:ext cx="7626444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Video: Mapping the World – Measuring Distances with a Map or Globe</a:t>
              </a:r>
              <a:endParaRPr/>
            </a:p>
          </p:txBody>
        </p:sp>
        <p:sp>
          <p:nvSpPr>
            <p:cNvPr id="684" name="Google Shape;684;p38"/>
            <p:cNvSpPr txBox="1"/>
            <p:nvPr/>
          </p:nvSpPr>
          <p:spPr>
            <a:xfrm>
              <a:off x="951216" y="573682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E749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85" name="Google Shape;685;p3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5659" y="1962721"/>
            <a:ext cx="7362825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4"/>
          <p:cNvGrpSpPr/>
          <p:nvPr/>
        </p:nvGrpSpPr>
        <p:grpSpPr>
          <a:xfrm>
            <a:off x="281817" y="268618"/>
            <a:ext cx="8271486" cy="523220"/>
            <a:chOff x="703846" y="499731"/>
            <a:chExt cx="8271486" cy="523220"/>
          </a:xfrm>
        </p:grpSpPr>
        <p:sp>
          <p:nvSpPr>
            <p:cNvPr id="56" name="Google Shape;56;p4"/>
            <p:cNvSpPr txBox="1"/>
            <p:nvPr/>
          </p:nvSpPr>
          <p:spPr>
            <a:xfrm>
              <a:off x="1348888" y="499731"/>
              <a:ext cx="76264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Ordnance Survey Maps</a:t>
              </a:r>
              <a:endParaRPr/>
            </a:p>
          </p:txBody>
        </p:sp>
        <p:sp>
          <p:nvSpPr>
            <p:cNvPr id="57" name="Google Shape;57;p4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7.1</a:t>
              </a:r>
              <a:endParaRPr/>
            </a:p>
          </p:txBody>
        </p:sp>
      </p:grpSp>
      <p:sp>
        <p:nvSpPr>
          <p:cNvPr id="58" name="Google Shape;58;p4"/>
          <p:cNvSpPr txBox="1"/>
          <p:nvPr/>
        </p:nvSpPr>
        <p:spPr>
          <a:xfrm>
            <a:off x="287999" y="1104476"/>
            <a:ext cx="86697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Scale?</a:t>
            </a:r>
            <a:endParaRPr/>
          </a:p>
        </p:txBody>
      </p:sp>
      <p:sp>
        <p:nvSpPr>
          <p:cNvPr id="59" name="Google Shape;59;p4"/>
          <p:cNvSpPr txBox="1"/>
          <p:nvPr/>
        </p:nvSpPr>
        <p:spPr>
          <a:xfrm>
            <a:off x="287999" y="1583946"/>
            <a:ext cx="83684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relationship between a distance on a map and its corresponding distance on the ground.</a:t>
            </a:r>
            <a:endParaRPr/>
          </a:p>
        </p:txBody>
      </p:sp>
      <p:grpSp>
        <p:nvGrpSpPr>
          <p:cNvPr id="60" name="Google Shape;60;p4"/>
          <p:cNvGrpSpPr/>
          <p:nvPr/>
        </p:nvGrpSpPr>
        <p:grpSpPr>
          <a:xfrm>
            <a:off x="116751" y="3187579"/>
            <a:ext cx="8938107" cy="2012326"/>
            <a:chOff x="102946" y="3629371"/>
            <a:chExt cx="8938107" cy="2012326"/>
          </a:xfrm>
        </p:grpSpPr>
        <p:pic>
          <p:nvPicPr>
            <p:cNvPr id="61" name="Google Shape;61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946" y="4122100"/>
              <a:ext cx="8938107" cy="993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Google Shape;62;p4"/>
            <p:cNvSpPr/>
            <p:nvPr/>
          </p:nvSpPr>
          <p:spPr>
            <a:xfrm>
              <a:off x="5307747" y="3776950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cxnSp>
          <p:nvCxnSpPr>
            <p:cNvPr id="63" name="Google Shape;63;p4"/>
            <p:cNvCxnSpPr>
              <a:stCxn id="62" idx="4"/>
            </p:cNvCxnSpPr>
            <p:nvPr/>
          </p:nvCxnSpPr>
          <p:spPr>
            <a:xfrm>
              <a:off x="5523747" y="4208950"/>
              <a:ext cx="0" cy="433800"/>
            </a:xfrm>
            <a:prstGeom prst="straightConnector1">
              <a:avLst/>
            </a:prstGeom>
            <a:noFill/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64" name="Google Shape;64;p4"/>
            <p:cNvCxnSpPr/>
            <p:nvPr/>
          </p:nvCxnSpPr>
          <p:spPr>
            <a:xfrm rot="10800000">
              <a:off x="5236376" y="4993697"/>
              <a:ext cx="29956" cy="432000"/>
            </a:xfrm>
            <a:prstGeom prst="straightConnector1">
              <a:avLst/>
            </a:prstGeom>
            <a:noFill/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65" name="Google Shape;65;p4"/>
            <p:cNvSpPr/>
            <p:nvPr/>
          </p:nvSpPr>
          <p:spPr>
            <a:xfrm>
              <a:off x="5050332" y="5209697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cxnSp>
          <p:nvCxnSpPr>
            <p:cNvPr id="66" name="Google Shape;66;p4"/>
            <p:cNvCxnSpPr/>
            <p:nvPr/>
          </p:nvCxnSpPr>
          <p:spPr>
            <a:xfrm>
              <a:off x="1465662" y="3830917"/>
              <a:ext cx="0" cy="433804"/>
            </a:xfrm>
            <a:prstGeom prst="straightConnector1">
              <a:avLst/>
            </a:prstGeom>
            <a:noFill/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67" name="Google Shape;67;p4"/>
            <p:cNvSpPr/>
            <p:nvPr/>
          </p:nvSpPr>
          <p:spPr>
            <a:xfrm>
              <a:off x="1234763" y="3629371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sp>
        <p:nvSpPr>
          <p:cNvPr id="68" name="Google Shape;68;p4"/>
          <p:cNvSpPr txBox="1"/>
          <p:nvPr/>
        </p:nvSpPr>
        <p:spPr>
          <a:xfrm>
            <a:off x="287999" y="2382677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an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Ordnance Survey (OS) map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 same scale can be shown in three different ways:</a:t>
            </a:r>
            <a:endParaRPr/>
          </a:p>
        </p:txBody>
      </p:sp>
      <p:grpSp>
        <p:nvGrpSpPr>
          <p:cNvPr id="69" name="Google Shape;69;p4"/>
          <p:cNvGrpSpPr/>
          <p:nvPr/>
        </p:nvGrpSpPr>
        <p:grpSpPr>
          <a:xfrm>
            <a:off x="8066" y="5551121"/>
            <a:ext cx="9171933" cy="920311"/>
            <a:chOff x="8066" y="5937689"/>
            <a:chExt cx="9171933" cy="920311"/>
          </a:xfrm>
        </p:grpSpPr>
        <p:sp>
          <p:nvSpPr>
            <p:cNvPr id="70" name="Google Shape;70;p4"/>
            <p:cNvSpPr/>
            <p:nvPr/>
          </p:nvSpPr>
          <p:spPr>
            <a:xfrm>
              <a:off x="8066" y="5937689"/>
              <a:ext cx="9171933" cy="920311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 txBox="1"/>
            <p:nvPr/>
          </p:nvSpPr>
          <p:spPr>
            <a:xfrm>
              <a:off x="847490" y="6052085"/>
              <a:ext cx="822902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Scale</a:t>
              </a: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is given as a </a:t>
              </a:r>
              <a:r>
                <a:rPr b="1"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ratio</a:t>
              </a: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 The ratio 1:50 000 means that any one unit of measurement on the map corresponds to 50 000 similar units on the ground.</a:t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59998" y="6108889"/>
              <a:ext cx="540000" cy="540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5"/>
          <p:cNvGrpSpPr/>
          <p:nvPr/>
        </p:nvGrpSpPr>
        <p:grpSpPr>
          <a:xfrm>
            <a:off x="281817" y="268618"/>
            <a:ext cx="8271486" cy="523220"/>
            <a:chOff x="703846" y="499731"/>
            <a:chExt cx="8271486" cy="523220"/>
          </a:xfrm>
        </p:grpSpPr>
        <p:sp>
          <p:nvSpPr>
            <p:cNvPr id="78" name="Google Shape;78;p5"/>
            <p:cNvSpPr txBox="1"/>
            <p:nvPr/>
          </p:nvSpPr>
          <p:spPr>
            <a:xfrm>
              <a:off x="1348888" y="499731"/>
              <a:ext cx="76264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Ordnance Survey Maps</a:t>
              </a:r>
              <a:endParaRPr/>
            </a:p>
          </p:txBody>
        </p:sp>
        <p:sp>
          <p:nvSpPr>
            <p:cNvPr id="79" name="Google Shape;79;p5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7.1</a:t>
              </a:r>
              <a:endParaRPr/>
            </a:p>
          </p:txBody>
        </p:sp>
      </p:grpSp>
      <p:sp>
        <p:nvSpPr>
          <p:cNvPr id="80" name="Google Shape;80;p5"/>
          <p:cNvSpPr txBox="1"/>
          <p:nvPr/>
        </p:nvSpPr>
        <p:spPr>
          <a:xfrm>
            <a:off x="287999" y="1104476"/>
            <a:ext cx="86697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Scale?</a:t>
            </a:r>
            <a:endParaRPr/>
          </a:p>
        </p:txBody>
      </p:sp>
      <p:sp>
        <p:nvSpPr>
          <p:cNvPr id="81" name="Google Shape;81;p5"/>
          <p:cNvSpPr txBox="1"/>
          <p:nvPr/>
        </p:nvSpPr>
        <p:spPr>
          <a:xfrm>
            <a:off x="287999" y="1583946"/>
            <a:ext cx="83684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relationship between a distance on a map and its corresponding distance on the ground.</a:t>
            </a:r>
            <a:endParaRPr/>
          </a:p>
        </p:txBody>
      </p:sp>
      <p:grpSp>
        <p:nvGrpSpPr>
          <p:cNvPr id="82" name="Google Shape;82;p5"/>
          <p:cNvGrpSpPr/>
          <p:nvPr/>
        </p:nvGrpSpPr>
        <p:grpSpPr>
          <a:xfrm>
            <a:off x="116751" y="3187579"/>
            <a:ext cx="8938107" cy="2012326"/>
            <a:chOff x="102946" y="3629371"/>
            <a:chExt cx="8938107" cy="2012326"/>
          </a:xfrm>
        </p:grpSpPr>
        <p:pic>
          <p:nvPicPr>
            <p:cNvPr id="83" name="Google Shape;83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946" y="4122100"/>
              <a:ext cx="8938107" cy="993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5"/>
            <p:cNvSpPr/>
            <p:nvPr/>
          </p:nvSpPr>
          <p:spPr>
            <a:xfrm>
              <a:off x="5307747" y="3776950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cxnSp>
          <p:nvCxnSpPr>
            <p:cNvPr id="85" name="Google Shape;85;p5"/>
            <p:cNvCxnSpPr>
              <a:stCxn id="84" idx="4"/>
            </p:cNvCxnSpPr>
            <p:nvPr/>
          </p:nvCxnSpPr>
          <p:spPr>
            <a:xfrm>
              <a:off x="5523747" y="4208950"/>
              <a:ext cx="0" cy="433800"/>
            </a:xfrm>
            <a:prstGeom prst="straightConnector1">
              <a:avLst/>
            </a:prstGeom>
            <a:noFill/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86" name="Google Shape;86;p5"/>
            <p:cNvCxnSpPr/>
            <p:nvPr/>
          </p:nvCxnSpPr>
          <p:spPr>
            <a:xfrm rot="10800000">
              <a:off x="5236376" y="4993697"/>
              <a:ext cx="29956" cy="432000"/>
            </a:xfrm>
            <a:prstGeom prst="straightConnector1">
              <a:avLst/>
            </a:prstGeom>
            <a:noFill/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87" name="Google Shape;87;p5"/>
            <p:cNvSpPr/>
            <p:nvPr/>
          </p:nvSpPr>
          <p:spPr>
            <a:xfrm>
              <a:off x="5050332" y="5209697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cxnSp>
          <p:nvCxnSpPr>
            <p:cNvPr id="88" name="Google Shape;88;p5"/>
            <p:cNvCxnSpPr/>
            <p:nvPr/>
          </p:nvCxnSpPr>
          <p:spPr>
            <a:xfrm>
              <a:off x="1465662" y="3830917"/>
              <a:ext cx="0" cy="433804"/>
            </a:xfrm>
            <a:prstGeom prst="straightConnector1">
              <a:avLst/>
            </a:prstGeom>
            <a:noFill/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89" name="Google Shape;89;p5"/>
            <p:cNvSpPr/>
            <p:nvPr/>
          </p:nvSpPr>
          <p:spPr>
            <a:xfrm>
              <a:off x="1234763" y="3629371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sp>
        <p:nvSpPr>
          <p:cNvPr id="90" name="Google Shape;90;p5"/>
          <p:cNvSpPr txBox="1"/>
          <p:nvPr/>
        </p:nvSpPr>
        <p:spPr>
          <a:xfrm>
            <a:off x="287999" y="2382677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an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Ordnance Survey (OS) ma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p, the same scale can be shown in three different ways:</a:t>
            </a:r>
            <a:endParaRPr/>
          </a:p>
        </p:txBody>
      </p:sp>
      <p:grpSp>
        <p:nvGrpSpPr>
          <p:cNvPr id="91" name="Google Shape;91;p5"/>
          <p:cNvGrpSpPr/>
          <p:nvPr/>
        </p:nvGrpSpPr>
        <p:grpSpPr>
          <a:xfrm>
            <a:off x="8066" y="5551121"/>
            <a:ext cx="9171933" cy="920311"/>
            <a:chOff x="8066" y="5937689"/>
            <a:chExt cx="9171933" cy="920311"/>
          </a:xfrm>
        </p:grpSpPr>
        <p:sp>
          <p:nvSpPr>
            <p:cNvPr id="92" name="Google Shape;92;p5"/>
            <p:cNvSpPr/>
            <p:nvPr/>
          </p:nvSpPr>
          <p:spPr>
            <a:xfrm>
              <a:off x="8066" y="5937689"/>
              <a:ext cx="9171933" cy="920311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 txBox="1"/>
            <p:nvPr/>
          </p:nvSpPr>
          <p:spPr>
            <a:xfrm>
              <a:off x="847490" y="6203951"/>
              <a:ext cx="82290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Statement of Scale </a:t>
              </a: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simply states what the scale is (in this case, it is 2 cm to 1 km).</a:t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59998" y="6108889"/>
              <a:ext cx="540000" cy="540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6"/>
          <p:cNvGrpSpPr/>
          <p:nvPr/>
        </p:nvGrpSpPr>
        <p:grpSpPr>
          <a:xfrm>
            <a:off x="281817" y="268618"/>
            <a:ext cx="8271486" cy="523220"/>
            <a:chOff x="703846" y="499731"/>
            <a:chExt cx="8271486" cy="523220"/>
          </a:xfrm>
        </p:grpSpPr>
        <p:sp>
          <p:nvSpPr>
            <p:cNvPr id="100" name="Google Shape;100;p6"/>
            <p:cNvSpPr txBox="1"/>
            <p:nvPr/>
          </p:nvSpPr>
          <p:spPr>
            <a:xfrm>
              <a:off x="1348888" y="499731"/>
              <a:ext cx="76264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Ordnance Survey Maps</a:t>
              </a:r>
              <a:endParaRPr/>
            </a:p>
          </p:txBody>
        </p:sp>
        <p:sp>
          <p:nvSpPr>
            <p:cNvPr id="101" name="Google Shape;101;p6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7.1</a:t>
              </a:r>
              <a:endParaRPr/>
            </a:p>
          </p:txBody>
        </p:sp>
      </p:grpSp>
      <p:sp>
        <p:nvSpPr>
          <p:cNvPr id="102" name="Google Shape;102;p6"/>
          <p:cNvSpPr txBox="1"/>
          <p:nvPr/>
        </p:nvSpPr>
        <p:spPr>
          <a:xfrm>
            <a:off x="287999" y="1104476"/>
            <a:ext cx="86697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Scale?</a:t>
            </a:r>
            <a:endParaRPr/>
          </a:p>
        </p:txBody>
      </p:sp>
      <p:sp>
        <p:nvSpPr>
          <p:cNvPr id="103" name="Google Shape;103;p6"/>
          <p:cNvSpPr txBox="1"/>
          <p:nvPr/>
        </p:nvSpPr>
        <p:spPr>
          <a:xfrm>
            <a:off x="287999" y="1583946"/>
            <a:ext cx="83684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relationship between a distance on a map and its corresponding distance on the ground.</a:t>
            </a:r>
            <a:endParaRPr/>
          </a:p>
        </p:txBody>
      </p:sp>
      <p:grpSp>
        <p:nvGrpSpPr>
          <p:cNvPr id="104" name="Google Shape;104;p6"/>
          <p:cNvGrpSpPr/>
          <p:nvPr/>
        </p:nvGrpSpPr>
        <p:grpSpPr>
          <a:xfrm>
            <a:off x="116751" y="3187579"/>
            <a:ext cx="8938107" cy="2012326"/>
            <a:chOff x="102946" y="3629371"/>
            <a:chExt cx="8938107" cy="2012326"/>
          </a:xfrm>
        </p:grpSpPr>
        <p:pic>
          <p:nvPicPr>
            <p:cNvPr id="105" name="Google Shape;105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946" y="4122100"/>
              <a:ext cx="8938107" cy="993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6"/>
            <p:cNvSpPr/>
            <p:nvPr/>
          </p:nvSpPr>
          <p:spPr>
            <a:xfrm>
              <a:off x="5307747" y="3776950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cxnSp>
          <p:nvCxnSpPr>
            <p:cNvPr id="107" name="Google Shape;107;p6"/>
            <p:cNvCxnSpPr>
              <a:stCxn id="106" idx="4"/>
            </p:cNvCxnSpPr>
            <p:nvPr/>
          </p:nvCxnSpPr>
          <p:spPr>
            <a:xfrm>
              <a:off x="5523747" y="4208950"/>
              <a:ext cx="0" cy="433800"/>
            </a:xfrm>
            <a:prstGeom prst="straightConnector1">
              <a:avLst/>
            </a:prstGeom>
            <a:noFill/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108" name="Google Shape;108;p6"/>
            <p:cNvCxnSpPr/>
            <p:nvPr/>
          </p:nvCxnSpPr>
          <p:spPr>
            <a:xfrm rot="10800000">
              <a:off x="5236376" y="4993697"/>
              <a:ext cx="29956" cy="432000"/>
            </a:xfrm>
            <a:prstGeom prst="straightConnector1">
              <a:avLst/>
            </a:prstGeom>
            <a:noFill/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09" name="Google Shape;109;p6"/>
            <p:cNvSpPr/>
            <p:nvPr/>
          </p:nvSpPr>
          <p:spPr>
            <a:xfrm>
              <a:off x="5050332" y="5209697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cxnSp>
          <p:nvCxnSpPr>
            <p:cNvPr id="110" name="Google Shape;110;p6"/>
            <p:cNvCxnSpPr/>
            <p:nvPr/>
          </p:nvCxnSpPr>
          <p:spPr>
            <a:xfrm>
              <a:off x="1465662" y="3830917"/>
              <a:ext cx="0" cy="433804"/>
            </a:xfrm>
            <a:prstGeom prst="straightConnector1">
              <a:avLst/>
            </a:prstGeom>
            <a:noFill/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11" name="Google Shape;111;p6"/>
            <p:cNvSpPr/>
            <p:nvPr/>
          </p:nvSpPr>
          <p:spPr>
            <a:xfrm>
              <a:off x="1234763" y="3629371"/>
              <a:ext cx="432000" cy="432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sp>
        <p:nvSpPr>
          <p:cNvPr id="112" name="Google Shape;112;p6"/>
          <p:cNvSpPr txBox="1"/>
          <p:nvPr/>
        </p:nvSpPr>
        <p:spPr>
          <a:xfrm>
            <a:off x="287999" y="2382677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an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Ordnance Survey (OS) ma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p, the same scale can be shown in three different ways:</a:t>
            </a:r>
            <a:endParaRPr/>
          </a:p>
        </p:txBody>
      </p:sp>
      <p:grpSp>
        <p:nvGrpSpPr>
          <p:cNvPr id="113" name="Google Shape;113;p6"/>
          <p:cNvGrpSpPr/>
          <p:nvPr/>
        </p:nvGrpSpPr>
        <p:grpSpPr>
          <a:xfrm>
            <a:off x="8066" y="5551121"/>
            <a:ext cx="9171933" cy="920311"/>
            <a:chOff x="8066" y="5937689"/>
            <a:chExt cx="9171933" cy="920311"/>
          </a:xfrm>
        </p:grpSpPr>
        <p:sp>
          <p:nvSpPr>
            <p:cNvPr id="114" name="Google Shape;114;p6"/>
            <p:cNvSpPr/>
            <p:nvPr/>
          </p:nvSpPr>
          <p:spPr>
            <a:xfrm>
              <a:off x="8066" y="5937689"/>
              <a:ext cx="9171933" cy="920311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6"/>
            <p:cNvSpPr txBox="1"/>
            <p:nvPr/>
          </p:nvSpPr>
          <p:spPr>
            <a:xfrm>
              <a:off x="847490" y="6052085"/>
              <a:ext cx="822902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Linear Scale </a:t>
              </a: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 a ruled line divided into kilometres and parts of a kilometre (or into miles and parts of a mile). It allows us to measure distance directly from the map.</a:t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159998" y="6108889"/>
              <a:ext cx="540000" cy="540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7"/>
          <p:cNvGrpSpPr/>
          <p:nvPr/>
        </p:nvGrpSpPr>
        <p:grpSpPr>
          <a:xfrm>
            <a:off x="281817" y="268618"/>
            <a:ext cx="8271486" cy="954107"/>
            <a:chOff x="703846" y="499731"/>
            <a:chExt cx="8271486" cy="954107"/>
          </a:xfrm>
        </p:grpSpPr>
        <p:sp>
          <p:nvSpPr>
            <p:cNvPr id="122" name="Google Shape;122;p7"/>
            <p:cNvSpPr txBox="1"/>
            <p:nvPr/>
          </p:nvSpPr>
          <p:spPr>
            <a:xfrm>
              <a:off x="1348888" y="499731"/>
              <a:ext cx="7626444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How to Measure Distances on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a Map</a:t>
              </a:r>
              <a:endParaRPr/>
            </a:p>
          </p:txBody>
        </p:sp>
        <p:sp>
          <p:nvSpPr>
            <p:cNvPr id="123" name="Google Shape;123;p7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7.2</a:t>
              </a:r>
              <a:endParaRPr/>
            </a:p>
          </p:txBody>
        </p:sp>
      </p:grpSp>
      <p:sp>
        <p:nvSpPr>
          <p:cNvPr id="124" name="Google Shape;124;p7"/>
          <p:cNvSpPr txBox="1"/>
          <p:nvPr/>
        </p:nvSpPr>
        <p:spPr>
          <a:xfrm>
            <a:off x="287999" y="1487304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Straight Line Distances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7"/>
          <p:cNvSpPr txBox="1"/>
          <p:nvPr/>
        </p:nvSpPr>
        <p:spPr>
          <a:xfrm>
            <a:off x="1201024" y="191899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7"/>
          <p:cNvSpPr txBox="1"/>
          <p:nvPr/>
        </p:nvSpPr>
        <p:spPr>
          <a:xfrm>
            <a:off x="287999" y="1942902"/>
            <a:ext cx="83684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i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shortest distance between any two points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straight line distance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or ‘as the crow flies’.</a:t>
            </a:r>
            <a:endParaRPr/>
          </a:p>
        </p:txBody>
      </p:sp>
      <p:grpSp>
        <p:nvGrpSpPr>
          <p:cNvPr id="127" name="Google Shape;127;p7"/>
          <p:cNvGrpSpPr/>
          <p:nvPr/>
        </p:nvGrpSpPr>
        <p:grpSpPr>
          <a:xfrm>
            <a:off x="1701427" y="2644457"/>
            <a:ext cx="5836034" cy="4061738"/>
            <a:chOff x="196688" y="1625038"/>
            <a:chExt cx="7218000" cy="5023552"/>
          </a:xfrm>
        </p:grpSpPr>
        <p:sp>
          <p:nvSpPr>
            <p:cNvPr id="128" name="Google Shape;128;p7"/>
            <p:cNvSpPr/>
            <p:nvPr/>
          </p:nvSpPr>
          <p:spPr>
            <a:xfrm>
              <a:off x="196688" y="1625038"/>
              <a:ext cx="7218000" cy="5023552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9" name="Google Shape;129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2236" y="1767870"/>
              <a:ext cx="6904854" cy="47819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8"/>
          <p:cNvGrpSpPr/>
          <p:nvPr/>
        </p:nvGrpSpPr>
        <p:grpSpPr>
          <a:xfrm>
            <a:off x="281817" y="268618"/>
            <a:ext cx="8271486" cy="954107"/>
            <a:chOff x="703846" y="499731"/>
            <a:chExt cx="8271486" cy="954107"/>
          </a:xfrm>
        </p:grpSpPr>
        <p:sp>
          <p:nvSpPr>
            <p:cNvPr id="135" name="Google Shape;135;p8"/>
            <p:cNvSpPr txBox="1"/>
            <p:nvPr/>
          </p:nvSpPr>
          <p:spPr>
            <a:xfrm>
              <a:off x="1348888" y="499731"/>
              <a:ext cx="7626444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How to Measure Distances on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a Map</a:t>
              </a:r>
              <a:endParaRPr/>
            </a:p>
          </p:txBody>
        </p:sp>
        <p:sp>
          <p:nvSpPr>
            <p:cNvPr id="136" name="Google Shape;136;p8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7.2</a:t>
              </a:r>
              <a:endParaRPr/>
            </a:p>
          </p:txBody>
        </p:sp>
      </p:grpSp>
      <p:sp>
        <p:nvSpPr>
          <p:cNvPr id="137" name="Google Shape;137;p8"/>
          <p:cNvSpPr txBox="1"/>
          <p:nvPr/>
        </p:nvSpPr>
        <p:spPr>
          <a:xfrm>
            <a:off x="287999" y="1487304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Calculating a Straight Line Distance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1201024" y="191899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" name="Google Shape;139;p8"/>
          <p:cNvGrpSpPr/>
          <p:nvPr/>
        </p:nvGrpSpPr>
        <p:grpSpPr>
          <a:xfrm>
            <a:off x="398439" y="2000158"/>
            <a:ext cx="5032800" cy="4640400"/>
            <a:chOff x="196688" y="1795789"/>
            <a:chExt cx="6224562" cy="5739240"/>
          </a:xfrm>
        </p:grpSpPr>
        <p:sp>
          <p:nvSpPr>
            <p:cNvPr id="140" name="Google Shape;140;p8"/>
            <p:cNvSpPr/>
            <p:nvPr/>
          </p:nvSpPr>
          <p:spPr>
            <a:xfrm>
              <a:off x="196688" y="1795789"/>
              <a:ext cx="6224562" cy="573924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1" name="Google Shape;141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0658" y="1839991"/>
              <a:ext cx="6135559" cy="56456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8"/>
          <p:cNvGrpSpPr/>
          <p:nvPr/>
        </p:nvGrpSpPr>
        <p:grpSpPr>
          <a:xfrm>
            <a:off x="5697187" y="2532413"/>
            <a:ext cx="3269685" cy="2175343"/>
            <a:chOff x="8066" y="5937689"/>
            <a:chExt cx="3269685" cy="2175343"/>
          </a:xfrm>
        </p:grpSpPr>
        <p:sp>
          <p:nvSpPr>
            <p:cNvPr id="143" name="Google Shape;143;p8"/>
            <p:cNvSpPr/>
            <p:nvPr/>
          </p:nvSpPr>
          <p:spPr>
            <a:xfrm>
              <a:off x="8066" y="5937689"/>
              <a:ext cx="3269685" cy="2175343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 txBox="1"/>
            <p:nvPr/>
          </p:nvSpPr>
          <p:spPr>
            <a:xfrm>
              <a:off x="90973" y="6617158"/>
              <a:ext cx="318677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Place a straight edge of paper on the map so that it passes through the two points you wish to measure.</a:t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90896" y="6020525"/>
              <a:ext cx="540000" cy="540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sp>
        <p:nvSpPr>
          <p:cNvPr id="146" name="Google Shape;146;p8"/>
          <p:cNvSpPr/>
          <p:nvPr/>
        </p:nvSpPr>
        <p:spPr>
          <a:xfrm>
            <a:off x="425905" y="5080547"/>
            <a:ext cx="432000" cy="432000"/>
          </a:xfrm>
          <a:prstGeom prst="ellipse">
            <a:avLst/>
          </a:prstGeom>
          <a:solidFill>
            <a:srgbClr val="D62F44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47" name="Google Shape;147;p8"/>
          <p:cNvSpPr/>
          <p:nvPr/>
        </p:nvSpPr>
        <p:spPr>
          <a:xfrm>
            <a:off x="2289358" y="3243613"/>
            <a:ext cx="432000" cy="432000"/>
          </a:xfrm>
          <a:prstGeom prst="ellipse">
            <a:avLst/>
          </a:prstGeom>
          <a:solidFill>
            <a:srgbClr val="D62F44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48" name="Google Shape;148;p8"/>
          <p:cNvSpPr/>
          <p:nvPr/>
        </p:nvSpPr>
        <p:spPr>
          <a:xfrm>
            <a:off x="1566080" y="2532413"/>
            <a:ext cx="432000" cy="432000"/>
          </a:xfrm>
          <a:prstGeom prst="ellipse">
            <a:avLst/>
          </a:prstGeom>
          <a:solidFill>
            <a:srgbClr val="D62F44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9"/>
          <p:cNvGrpSpPr/>
          <p:nvPr/>
        </p:nvGrpSpPr>
        <p:grpSpPr>
          <a:xfrm>
            <a:off x="281817" y="268618"/>
            <a:ext cx="8271486" cy="954107"/>
            <a:chOff x="703846" y="499731"/>
            <a:chExt cx="8271486" cy="954107"/>
          </a:xfrm>
        </p:grpSpPr>
        <p:sp>
          <p:nvSpPr>
            <p:cNvPr id="154" name="Google Shape;154;p9"/>
            <p:cNvSpPr txBox="1"/>
            <p:nvPr/>
          </p:nvSpPr>
          <p:spPr>
            <a:xfrm>
              <a:off x="1348888" y="499731"/>
              <a:ext cx="7626444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How to Measure Distances on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19A6C1"/>
                  </a:solidFill>
                  <a:latin typeface="Calibri"/>
                  <a:ea typeface="Calibri"/>
                  <a:cs typeface="Calibri"/>
                  <a:sym typeface="Calibri"/>
                </a:rPr>
                <a:t>a Map</a:t>
              </a:r>
              <a:endParaRPr/>
            </a:p>
          </p:txBody>
        </p:sp>
        <p:sp>
          <p:nvSpPr>
            <p:cNvPr id="155" name="Google Shape;155;p9"/>
            <p:cNvSpPr txBox="1"/>
            <p:nvPr/>
          </p:nvSpPr>
          <p:spPr>
            <a:xfrm>
              <a:off x="703846" y="499731"/>
              <a:ext cx="795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E74958"/>
                  </a:solidFill>
                  <a:latin typeface="Calibri"/>
                  <a:ea typeface="Calibri"/>
                  <a:cs typeface="Calibri"/>
                  <a:sym typeface="Calibri"/>
                </a:rPr>
                <a:t>7.2</a:t>
              </a:r>
              <a:endParaRPr/>
            </a:p>
          </p:txBody>
        </p:sp>
      </p:grpSp>
      <p:sp>
        <p:nvSpPr>
          <p:cNvPr id="156" name="Google Shape;156;p9"/>
          <p:cNvSpPr txBox="1"/>
          <p:nvPr/>
        </p:nvSpPr>
        <p:spPr>
          <a:xfrm>
            <a:off x="287999" y="1487304"/>
            <a:ext cx="8368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Calculating a Straight Line Distance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1201024" y="191899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" name="Google Shape;158;p9"/>
          <p:cNvGrpSpPr/>
          <p:nvPr/>
        </p:nvGrpSpPr>
        <p:grpSpPr>
          <a:xfrm>
            <a:off x="398439" y="2000158"/>
            <a:ext cx="5032800" cy="4640400"/>
            <a:chOff x="196688" y="1795789"/>
            <a:chExt cx="6224562" cy="5739240"/>
          </a:xfrm>
        </p:grpSpPr>
        <p:sp>
          <p:nvSpPr>
            <p:cNvPr id="159" name="Google Shape;159;p9"/>
            <p:cNvSpPr/>
            <p:nvPr/>
          </p:nvSpPr>
          <p:spPr>
            <a:xfrm>
              <a:off x="196688" y="1795789"/>
              <a:ext cx="6224562" cy="5739240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0" name="Google Shape;160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0658" y="1839991"/>
              <a:ext cx="6135559" cy="56456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9"/>
          <p:cNvGrpSpPr/>
          <p:nvPr/>
        </p:nvGrpSpPr>
        <p:grpSpPr>
          <a:xfrm>
            <a:off x="5697187" y="2532413"/>
            <a:ext cx="3269685" cy="1857811"/>
            <a:chOff x="8066" y="5937689"/>
            <a:chExt cx="3269685" cy="1857811"/>
          </a:xfrm>
        </p:grpSpPr>
        <p:sp>
          <p:nvSpPr>
            <p:cNvPr id="162" name="Google Shape;162;p9"/>
            <p:cNvSpPr/>
            <p:nvPr/>
          </p:nvSpPr>
          <p:spPr>
            <a:xfrm>
              <a:off x="8066" y="5937689"/>
              <a:ext cx="3269685" cy="1857811"/>
            </a:xfrm>
            <a:prstGeom prst="roundRect">
              <a:avLst>
                <a:gd fmla="val 1245" name="adj"/>
              </a:avLst>
            </a:prstGeom>
            <a:solidFill>
              <a:schemeClr val="lt1"/>
            </a:solidFill>
            <a:ln cap="flat" cmpd="sng" w="25400">
              <a:solidFill>
                <a:srgbClr val="D62F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9"/>
            <p:cNvSpPr txBox="1"/>
            <p:nvPr/>
          </p:nvSpPr>
          <p:spPr>
            <a:xfrm>
              <a:off x="90973" y="6617158"/>
              <a:ext cx="3186778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Mark the edge of the paper where the first point and last point touch it.</a:t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90896" y="6020525"/>
              <a:ext cx="540000" cy="540000"/>
            </a:xfrm>
            <a:prstGeom prst="ellipse">
              <a:avLst/>
            </a:prstGeom>
            <a:solidFill>
              <a:srgbClr val="D62F44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</p:grpSp>
      <p:sp>
        <p:nvSpPr>
          <p:cNvPr id="165" name="Google Shape;165;p9"/>
          <p:cNvSpPr/>
          <p:nvPr/>
        </p:nvSpPr>
        <p:spPr>
          <a:xfrm>
            <a:off x="425905" y="5080547"/>
            <a:ext cx="432000" cy="432000"/>
          </a:xfrm>
          <a:prstGeom prst="ellipse">
            <a:avLst/>
          </a:prstGeom>
          <a:solidFill>
            <a:srgbClr val="D62F44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66" name="Google Shape;166;p9"/>
          <p:cNvSpPr/>
          <p:nvPr/>
        </p:nvSpPr>
        <p:spPr>
          <a:xfrm>
            <a:off x="2289358" y="3243613"/>
            <a:ext cx="432000" cy="432000"/>
          </a:xfrm>
          <a:prstGeom prst="ellipse">
            <a:avLst/>
          </a:prstGeom>
          <a:solidFill>
            <a:srgbClr val="D62F44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67" name="Google Shape;167;p9"/>
          <p:cNvSpPr/>
          <p:nvPr/>
        </p:nvSpPr>
        <p:spPr>
          <a:xfrm>
            <a:off x="1566080" y="2532413"/>
            <a:ext cx="432000" cy="432000"/>
          </a:xfrm>
          <a:prstGeom prst="ellipse">
            <a:avLst/>
          </a:prstGeom>
          <a:solidFill>
            <a:srgbClr val="D62F44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2018-02-27T14:24:46Z</dcterms:created>
  <dc:creator>Gill Education</dc:creator>
</cp:coreProperties>
</file>